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22"/>
  </p:notesMasterIdLst>
  <p:sldIdLst>
    <p:sldId id="262" r:id="rId6"/>
    <p:sldId id="258" r:id="rId7"/>
    <p:sldId id="259" r:id="rId8"/>
    <p:sldId id="291" r:id="rId9"/>
    <p:sldId id="297" r:id="rId10"/>
    <p:sldId id="292" r:id="rId11"/>
    <p:sldId id="293" r:id="rId12"/>
    <p:sldId id="298" r:id="rId13"/>
    <p:sldId id="273" r:id="rId14"/>
    <p:sldId id="294" r:id="rId15"/>
    <p:sldId id="295" r:id="rId16"/>
    <p:sldId id="261" r:id="rId17"/>
    <p:sldId id="274" r:id="rId18"/>
    <p:sldId id="275" r:id="rId19"/>
    <p:sldId id="296"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34B"/>
    <a:srgbClr val="F26000"/>
    <a:srgbClr val="AA53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8"/>
    <p:restoredTop sz="96327" autoAdjust="0"/>
  </p:normalViewPr>
  <p:slideViewPr>
    <p:cSldViewPr snapToGrid="0" snapToObjects="1">
      <p:cViewPr varScale="1">
        <p:scale>
          <a:sx n="130" d="100"/>
          <a:sy n="130" d="100"/>
        </p:scale>
        <p:origin x="192" y="20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9591A-F911-4120-B0FB-13AFB38DFC86}" type="datetimeFigureOut">
              <a:rPr lang="en-US" smtClean="0"/>
              <a:t>9/15/20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FA488-4516-499A-AD4D-F11EB0AFCF9D}" type="slidenum">
              <a:rPr lang="en-US" smtClean="0"/>
              <a:t>‹#›</a:t>
            </a:fld>
            <a:endParaRPr lang="en-US"/>
          </a:p>
        </p:txBody>
      </p:sp>
    </p:spTree>
    <p:extLst>
      <p:ext uri="{BB962C8B-B14F-4D97-AF65-F5344CB8AC3E}">
        <p14:creationId xmlns:p14="http://schemas.microsoft.com/office/powerpoint/2010/main" val="2463846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2FA488-4516-499A-AD4D-F11EB0AFCF9D}" type="slidenum">
              <a:rPr lang="en-US" smtClean="0"/>
              <a:t>1</a:t>
            </a:fld>
            <a:endParaRPr lang="en-US"/>
          </a:p>
        </p:txBody>
      </p:sp>
    </p:spTree>
    <p:extLst>
      <p:ext uri="{BB962C8B-B14F-4D97-AF65-F5344CB8AC3E}">
        <p14:creationId xmlns:p14="http://schemas.microsoft.com/office/powerpoint/2010/main" val="97140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ark_L">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982133" y="4206793"/>
            <a:ext cx="10205156" cy="835131"/>
          </a:xfrm>
        </p:spPr>
        <p:txBody>
          <a:bodyPr>
            <a:normAutofit/>
          </a:bodyPr>
          <a:lstStyle>
            <a:lvl1pPr algn="ctr">
              <a:defRPr sz="3200" b="1">
                <a:solidFill>
                  <a:schemeClr val="bg1"/>
                </a:solidFill>
                <a:latin typeface="Helvetica" panose="020B0604020202020204" pitchFamily="34" charset="0"/>
                <a:cs typeface="Helvetica" panose="020B0604020202020204" pitchFamily="34" charset="0"/>
              </a:defRPr>
            </a:lvl1pPr>
          </a:lstStyle>
          <a:p>
            <a:r>
              <a:rPr lang="en-US" dirty="0"/>
              <a:t>Presentation Title</a:t>
            </a:r>
          </a:p>
        </p:txBody>
      </p:sp>
      <p:sp>
        <p:nvSpPr>
          <p:cNvPr id="3" name="Subtitle 2"/>
          <p:cNvSpPr>
            <a:spLocks noGrp="1"/>
          </p:cNvSpPr>
          <p:nvPr>
            <p:ph type="subTitle" idx="1" hasCustomPrompt="1"/>
          </p:nvPr>
        </p:nvSpPr>
        <p:spPr>
          <a:xfrm>
            <a:off x="1930402" y="5757331"/>
            <a:ext cx="8421509" cy="457202"/>
          </a:xfrm>
        </p:spPr>
        <p:txBody>
          <a:bodyPr>
            <a:normAutofit/>
          </a:bodyPr>
          <a:lstStyle>
            <a:lvl1pPr marL="0" indent="0" algn="ctr" defTabSz="457200" rtl="0" eaLnBrk="1" latinLnBrk="0" hangingPunct="1">
              <a:spcBef>
                <a:spcPct val="0"/>
              </a:spcBef>
              <a:buNone/>
              <a:defRPr lang="en-US" sz="1600" b="0" kern="1200" dirty="0">
                <a:solidFill>
                  <a:schemeClr val="bg1"/>
                </a:solidFill>
                <a:latin typeface="Helvetica" panose="020B0604020202020204" pitchFamily="34" charset="0"/>
                <a:ea typeface="+mj-ea"/>
                <a:cs typeface="Helvetica"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Instructor Name and Title(s), ABC, DEF, GHI</a:t>
            </a:r>
          </a:p>
        </p:txBody>
      </p:sp>
    </p:spTree>
    <p:extLst>
      <p:ext uri="{BB962C8B-B14F-4D97-AF65-F5344CB8AC3E}">
        <p14:creationId xmlns:p14="http://schemas.microsoft.com/office/powerpoint/2010/main" val="23956643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Examp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592" y="1947333"/>
            <a:ext cx="5680609" cy="41788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2090" y="1947333"/>
            <a:ext cx="5633153" cy="41788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800D448A-D197-7F4A-8E84-3B67A649E247}" type="slidenum">
              <a:rPr lang="en-US" smtClean="0"/>
              <a:t>‹#›</a:t>
            </a:fld>
            <a:endParaRPr lang="en-US"/>
          </a:p>
        </p:txBody>
      </p:sp>
      <p:sp>
        <p:nvSpPr>
          <p:cNvPr id="8"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747964"/>
            <a:ext cx="10363200" cy="1362075"/>
          </a:xfrm>
        </p:spPr>
        <p:txBody>
          <a:bodyPr anchor="t"/>
          <a:lstStyle>
            <a:lvl1pPr algn="ctr">
              <a:defRPr sz="4000" b="1" cap="all"/>
            </a:lvl1pPr>
          </a:lstStyle>
          <a:p>
            <a:r>
              <a:rPr lang="en-US" dirty="0"/>
              <a:t>Section Title</a:t>
            </a:r>
          </a:p>
        </p:txBody>
      </p:sp>
      <p:sp>
        <p:nvSpPr>
          <p:cNvPr id="3" name="Text Placeholder 2"/>
          <p:cNvSpPr>
            <a:spLocks noGrp="1"/>
          </p:cNvSpPr>
          <p:nvPr>
            <p:ph type="body" idx="1"/>
          </p:nvPr>
        </p:nvSpPr>
        <p:spPr>
          <a:xfrm>
            <a:off x="963084" y="4425135"/>
            <a:ext cx="10363200" cy="1500187"/>
          </a:xfrm>
        </p:spPr>
        <p:txBody>
          <a:bodyPr anchor="t"/>
          <a:lstStyle>
            <a:lvl1pPr marL="0" indent="0" algn="ctr">
              <a:buNone/>
              <a:defRPr sz="2000">
                <a:solidFill>
                  <a:srgbClr val="F26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773906" y="642937"/>
            <a:ext cx="10632281" cy="4036219"/>
          </a:xfrm>
          <a:prstGeom prst="rect">
            <a:avLst/>
          </a:prstGeom>
          <a:ln w="9525">
            <a:round/>
          </a:ln>
        </p:spPr>
        <p:txBody>
          <a:bodyPr lIns="91439" tIns="45719" rIns="91439" bIns="45719" anchor="t">
            <a:noAutofit/>
          </a:bodyPr>
          <a:lstStyle/>
          <a:p>
            <a:endParaRPr/>
          </a:p>
        </p:txBody>
      </p:sp>
      <p:sp>
        <p:nvSpPr>
          <p:cNvPr id="21" name="Title Text"/>
          <p:cNvSpPr txBox="1">
            <a:spLocks noGrp="1"/>
          </p:cNvSpPr>
          <p:nvPr>
            <p:ph type="title"/>
          </p:nvPr>
        </p:nvSpPr>
        <p:spPr>
          <a:xfrm>
            <a:off x="738188" y="4786313"/>
            <a:ext cx="10715625" cy="857250"/>
          </a:xfrm>
          <a:prstGeom prst="rect">
            <a:avLst/>
          </a:prstGeom>
        </p:spPr>
        <p:txBody>
          <a:bodyPr anchor="b"/>
          <a:lstStyle/>
          <a:p>
            <a:r>
              <a:t>Title Text</a:t>
            </a:r>
          </a:p>
        </p:txBody>
      </p:sp>
      <p:sp>
        <p:nvSpPr>
          <p:cNvPr id="22"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337749202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2" name="–Johnny Appleseed"/>
          <p:cNvSpPr txBox="1">
            <a:spLocks noGrp="1"/>
          </p:cNvSpPr>
          <p:nvPr>
            <p:ph type="body" sz="quarter" idx="13"/>
          </p:nvPr>
        </p:nvSpPr>
        <p:spPr>
          <a:xfrm>
            <a:off x="1190625" y="4473773"/>
            <a:ext cx="9810750" cy="351956"/>
          </a:xfrm>
          <a:prstGeom prst="rect">
            <a:avLst/>
          </a:prstGeom>
        </p:spPr>
        <p:txBody>
          <a:bodyPr anchor="t">
            <a:spAutoFit/>
          </a:bodyPr>
          <a:lstStyle>
            <a:lvl1pPr marL="0" indent="0" algn="ctr">
              <a:spcBef>
                <a:spcPts val="0"/>
              </a:spcBef>
              <a:buSzTx/>
              <a:buNone/>
              <a:defRPr sz="1687" i="1">
                <a:solidFill>
                  <a:srgbClr val="73BFFF"/>
                </a:solidFill>
                <a:effectLst>
                  <a:outerShdw blurRad="38100" dist="36285" dir="2700000" rotWithShape="0">
                    <a:srgbClr val="000000">
                      <a:alpha val="48000"/>
                    </a:srgbClr>
                  </a:outerShdw>
                </a:effectLst>
                <a:latin typeface="Helvetica Neue"/>
                <a:ea typeface="Helvetica Neue"/>
                <a:cs typeface="Helvetica Neue"/>
                <a:sym typeface="Helvetica Neue"/>
              </a:defRPr>
            </a:lvl1pPr>
          </a:lstStyle>
          <a:p>
            <a:r>
              <a:t>–Johnny Appleseed</a:t>
            </a:r>
          </a:p>
        </p:txBody>
      </p:sp>
      <p:sp>
        <p:nvSpPr>
          <p:cNvPr id="93" name="“Type a quote here.”"/>
          <p:cNvSpPr txBox="1">
            <a:spLocks noGrp="1"/>
          </p:cNvSpPr>
          <p:nvPr>
            <p:ph type="body" sz="quarter" idx="14"/>
          </p:nvPr>
        </p:nvSpPr>
        <p:spPr>
          <a:xfrm>
            <a:off x="1190625" y="3000375"/>
            <a:ext cx="9810750" cy="584775"/>
          </a:xfrm>
          <a:prstGeom prst="rect">
            <a:avLst/>
          </a:prstGeom>
        </p:spPr>
        <p:txBody>
          <a:bodyPr>
            <a:spAutoFit/>
          </a:bodyPr>
          <a:lstStyle>
            <a:lvl1pPr marL="0" indent="0" algn="ctr">
              <a:spcBef>
                <a:spcPts val="0"/>
              </a:spcBef>
              <a:buSzTx/>
              <a:buNone/>
              <a:defRPr>
                <a:effectLst>
                  <a:outerShdw blurRad="38100" dist="54428" dir="2700000" rotWithShape="0">
                    <a:srgbClr val="000000">
                      <a:alpha val="48000"/>
                    </a:srgbClr>
                  </a:outerShdw>
                </a:effectLst>
              </a:defRPr>
            </a:lvl1pPr>
          </a:lstStyle>
          <a:p>
            <a:r>
              <a:t>“Type a quote here.” </a:t>
            </a:r>
          </a:p>
        </p:txBody>
      </p:sp>
      <p:sp>
        <p:nvSpPr>
          <p:cNvPr id="94"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264550613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5" name="Title Text"/>
          <p:cNvSpPr txBox="1">
            <a:spLocks noGrp="1"/>
          </p:cNvSpPr>
          <p:nvPr>
            <p:ph type="title"/>
          </p:nvPr>
        </p:nvSpPr>
        <p:spPr>
          <a:prstGeom prst="rect">
            <a:avLst/>
          </a:prstGeom>
        </p:spPr>
        <p:txBody>
          <a:bodyPr/>
          <a:lstStyle/>
          <a:p>
            <a:r>
              <a:t>Title Text</a:t>
            </a:r>
          </a:p>
        </p:txBody>
      </p:sp>
      <p:sp>
        <p:nvSpPr>
          <p:cNvPr id="56" name="Body Level One…"/>
          <p:cNvSpPr txBox="1">
            <a:spLocks noGrp="1"/>
          </p:cNvSpPr>
          <p:nvPr>
            <p:ph type="body" idx="1"/>
          </p:nvPr>
        </p:nvSpPr>
        <p:spPr>
          <a:xfrm>
            <a:off x="738188" y="1946672"/>
            <a:ext cx="10715625" cy="401835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130738932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4"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121276957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38188" y="2571750"/>
            <a:ext cx="10715625" cy="1714500"/>
          </a:xfrm>
          <a:prstGeom prst="rect">
            <a:avLst/>
          </a:prstGeom>
        </p:spPr>
        <p:txBody>
          <a:bodyPr/>
          <a:lstStyle/>
          <a:p>
            <a:r>
              <a:t>Title Text</a:t>
            </a:r>
          </a:p>
        </p:txBody>
      </p:sp>
      <p:sp>
        <p:nvSpPr>
          <p:cNvPr id="30"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10697300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ight_L">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ctrTitle" hasCustomPrompt="1"/>
          </p:nvPr>
        </p:nvSpPr>
        <p:spPr>
          <a:xfrm>
            <a:off x="982133" y="4206793"/>
            <a:ext cx="10205156" cy="835131"/>
          </a:xfrm>
        </p:spPr>
        <p:txBody>
          <a:bodyPr>
            <a:normAutofit/>
          </a:bodyPr>
          <a:lstStyle>
            <a:lvl1pPr algn="ctr">
              <a:defRPr sz="3200" b="1">
                <a:solidFill>
                  <a:srgbClr val="00234B"/>
                </a:solidFill>
                <a:latin typeface="Helvetica" panose="020B0604020202020204" pitchFamily="34" charset="0"/>
                <a:cs typeface="Helvetica" panose="020B0604020202020204" pitchFamily="34" charset="0"/>
              </a:defRPr>
            </a:lvl1pPr>
          </a:lstStyle>
          <a:p>
            <a:r>
              <a:rPr lang="en-US" dirty="0"/>
              <a:t>Presentation Title</a:t>
            </a:r>
          </a:p>
        </p:txBody>
      </p:sp>
      <p:sp>
        <p:nvSpPr>
          <p:cNvPr id="11" name="Subtitle 2"/>
          <p:cNvSpPr>
            <a:spLocks noGrp="1"/>
          </p:cNvSpPr>
          <p:nvPr>
            <p:ph type="subTitle" idx="1" hasCustomPrompt="1"/>
          </p:nvPr>
        </p:nvSpPr>
        <p:spPr>
          <a:xfrm>
            <a:off x="1930402" y="5757331"/>
            <a:ext cx="8421509" cy="457202"/>
          </a:xfrm>
        </p:spPr>
        <p:txBody>
          <a:bodyPr>
            <a:normAutofit/>
          </a:bodyPr>
          <a:lstStyle>
            <a:lvl1pPr marL="0" indent="0" algn="ctr" defTabSz="457200" rtl="0" eaLnBrk="1" latinLnBrk="0" hangingPunct="1">
              <a:spcBef>
                <a:spcPct val="0"/>
              </a:spcBef>
              <a:buNone/>
              <a:defRPr lang="en-US" sz="1600" b="0" kern="1200" dirty="0">
                <a:solidFill>
                  <a:srgbClr val="00234B"/>
                </a:solidFill>
                <a:latin typeface="Helvetica" panose="020B0604020202020204" pitchFamily="34" charset="0"/>
                <a:ea typeface="+mj-ea"/>
                <a:cs typeface="Helvetica"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Instructor Name and Title(s), ABC, DEF, GHI</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23794" y="877766"/>
            <a:ext cx="6321834" cy="1097280"/>
          </a:xfrm>
          <a:prstGeom prst="rect">
            <a:avLst/>
          </a:prstGeom>
        </p:spPr>
      </p:pic>
    </p:spTree>
    <p:extLst>
      <p:ext uri="{BB962C8B-B14F-4D97-AF65-F5344CB8AC3E}">
        <p14:creationId xmlns:p14="http://schemas.microsoft.com/office/powerpoint/2010/main" val="7655820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Objective(s)</a:t>
            </a:r>
          </a:p>
        </p:txBody>
      </p:sp>
      <p:sp>
        <p:nvSpPr>
          <p:cNvPr id="3" name="Content Placeholder 2"/>
          <p:cNvSpPr>
            <a:spLocks noGrp="1"/>
          </p:cNvSpPr>
          <p:nvPr>
            <p:ph idx="1" hasCustomPrompt="1"/>
          </p:nvPr>
        </p:nvSpPr>
        <p:spPr/>
        <p:txBody>
          <a:bodyPr anchor="t"/>
          <a:lstStyle>
            <a:lvl1pPr marL="0" indent="0" algn="ctr">
              <a:buNone/>
              <a:defRPr baseline="0"/>
            </a:lvl1pPr>
          </a:lstStyle>
          <a:p>
            <a:pPr lvl="0"/>
            <a:r>
              <a:rPr lang="en-US" dirty="0"/>
              <a:t>“You will use hiring techniques…” or “You will list the various types of…”</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282434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enefi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Benefits</a:t>
            </a:r>
          </a:p>
        </p:txBody>
      </p:sp>
      <p:sp>
        <p:nvSpPr>
          <p:cNvPr id="3" name="Content Placeholder 2"/>
          <p:cNvSpPr>
            <a:spLocks noGrp="1"/>
          </p:cNvSpPr>
          <p:nvPr>
            <p:ph idx="1" hasCustomPrompt="1"/>
          </p:nvPr>
        </p:nvSpPr>
        <p:spPr/>
        <p:txBody>
          <a:bodyPr anchor="t"/>
          <a:lstStyle>
            <a:lvl1pPr marL="0" indent="0" algn="ctr">
              <a:buNone/>
              <a:defRPr baseline="0"/>
            </a:lvl1pPr>
          </a:lstStyle>
          <a:p>
            <a:pPr lvl="0"/>
            <a:r>
              <a:rPr lang="en-US" dirty="0"/>
              <a:t>This statement should describe why this session is important to the learners’ job, the advantages to the learner, organization, customer, etc., and any problems that may arise from performing this task poorly.</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330334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Overview</a:t>
            </a:r>
          </a:p>
        </p:txBody>
      </p:sp>
      <p:sp>
        <p:nvSpPr>
          <p:cNvPr id="3" name="Content Placeholder 2"/>
          <p:cNvSpPr>
            <a:spLocks noGrp="1"/>
          </p:cNvSpPr>
          <p:nvPr>
            <p:ph idx="1" hasCustomPrompt="1"/>
          </p:nvPr>
        </p:nvSpPr>
        <p:spPr/>
        <p:txBody>
          <a:bodyPr anchor="t">
            <a:noAutofit/>
          </a:bodyPr>
          <a:lstStyle>
            <a:lvl1pPr marL="457200" indent="-457200" algn="l">
              <a:buFont typeface="Arial" panose="020B0604020202020204" pitchFamily="34" charset="0"/>
              <a:buChar char="•"/>
              <a:defRPr sz="2800" baseline="0"/>
            </a:lvl1pPr>
          </a:lstStyle>
          <a:p>
            <a:pPr lvl="0"/>
            <a:r>
              <a:rPr lang="en-US" dirty="0"/>
              <a:t>How this topic fits into overall job structure; including when &amp; where this task is performed</a:t>
            </a:r>
          </a:p>
          <a:p>
            <a:pPr lvl="0"/>
            <a:r>
              <a:rPr lang="en-US" dirty="0"/>
              <a:t>Brief overview of content – refer to agenda (next slide)</a:t>
            </a:r>
          </a:p>
          <a:p>
            <a:pPr lvl="0"/>
            <a:r>
              <a:rPr lang="en-US" dirty="0"/>
              <a:t>Explain your role in this session (demo, monitor, coach, etc.)</a:t>
            </a:r>
          </a:p>
          <a:p>
            <a:pPr lvl="0"/>
            <a:r>
              <a:rPr lang="en-US" dirty="0"/>
              <a:t>Point out exercises, practice, additional training learners will need on the job to meet the objective</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157050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
        <p:nvSpPr>
          <p:cNvPr id="5" name="Table Placeholder 4"/>
          <p:cNvSpPr>
            <a:spLocks noGrp="1"/>
          </p:cNvSpPr>
          <p:nvPr>
            <p:ph type="tbl" sz="quarter" idx="13"/>
          </p:nvPr>
        </p:nvSpPr>
        <p:spPr>
          <a:xfrm>
            <a:off x="110591" y="1871663"/>
            <a:ext cx="11934652" cy="4206875"/>
          </a:xfrm>
        </p:spPr>
        <p:txBody>
          <a:bodyPr/>
          <a:lstStyle>
            <a:lvl1pPr marL="0" indent="0">
              <a:buNone/>
              <a:defRPr/>
            </a:lvl1pPr>
          </a:lstStyle>
          <a:p>
            <a:r>
              <a:rPr lang="en-US"/>
              <a:t>Click icon to add table</a:t>
            </a:r>
            <a:endParaRPr lang="en-US" dirty="0"/>
          </a:p>
        </p:txBody>
      </p:sp>
    </p:spTree>
    <p:extLst>
      <p:ext uri="{BB962C8B-B14F-4D97-AF65-F5344CB8AC3E}">
        <p14:creationId xmlns:p14="http://schemas.microsoft.com/office/powerpoint/2010/main" val="2649244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3" name="Content Placeholder 2"/>
          <p:cNvSpPr>
            <a:spLocks noGrp="1"/>
          </p:cNvSpPr>
          <p:nvPr>
            <p:ph idx="1" hasCustomPrompt="1"/>
          </p:nvPr>
        </p:nvSpPr>
        <p:spPr/>
        <p:txBody>
          <a:bodyPr>
            <a:noAutofit/>
          </a:bodyPr>
          <a:lstStyle>
            <a:lvl1pPr>
              <a:defRPr sz="3600" baseline="0"/>
            </a:lvl1pPr>
          </a:lstStyle>
          <a:p>
            <a:pPr lvl="0"/>
            <a:r>
              <a:rPr lang="en-US" dirty="0"/>
              <a:t>Teaching points here, 5 bullets or less</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0D448A-D197-7F4A-8E84-3B67A649E247}" type="slidenum">
              <a:rPr lang="en-US" smtClean="0"/>
              <a:t>‹#›</a:t>
            </a:fld>
            <a:endParaRPr lang="en-US"/>
          </a:p>
        </p:txBody>
      </p:sp>
      <p:sp>
        <p:nvSpPr>
          <p:cNvPr id="5"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
        <p:nvSpPr>
          <p:cNvPr id="7" name="Title 1"/>
          <p:cNvSpPr>
            <a:spLocks noGrp="1"/>
          </p:cNvSpPr>
          <p:nvPr>
            <p:ph type="title" hasCustomPrompt="1"/>
          </p:nvPr>
        </p:nvSpPr>
        <p:spPr>
          <a:xfrm>
            <a:off x="251582" y="870857"/>
            <a:ext cx="11650133" cy="875964"/>
          </a:xfrm>
        </p:spPr>
        <p:txBody>
          <a:bodyPr/>
          <a:lstStyle>
            <a:lvl1pPr>
              <a:defRPr/>
            </a:lvl1pPr>
          </a:lstStyle>
          <a:p>
            <a:r>
              <a:rPr lang="en-US" dirty="0"/>
              <a:t>Content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0D448A-D197-7F4A-8E84-3B67A649E247}" type="slidenum">
              <a:rPr lang="en-US" smtClean="0"/>
              <a:t>‹#›</a:t>
            </a:fld>
            <a:endParaRPr lang="en-US"/>
          </a:p>
        </p:txBody>
      </p:sp>
      <p:sp>
        <p:nvSpPr>
          <p:cNvPr id="5"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40247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82" y="870857"/>
            <a:ext cx="11650133" cy="87596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51582" y="2023533"/>
            <a:ext cx="11650133" cy="41026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3" name="Group 12"/>
          <p:cNvGrpSpPr/>
          <p:nvPr userDrawn="1"/>
        </p:nvGrpSpPr>
        <p:grpSpPr>
          <a:xfrm>
            <a:off x="0" y="6257925"/>
            <a:ext cx="12192000" cy="600075"/>
            <a:chOff x="0" y="6257926"/>
            <a:chExt cx="12192000" cy="600075"/>
          </a:xfrm>
        </p:grpSpPr>
        <p:sp>
          <p:nvSpPr>
            <p:cNvPr id="14" name="Rectangle 13">
              <a:extLst>
                <a:ext uri="{FF2B5EF4-FFF2-40B4-BE49-F238E27FC236}">
                  <a16:creationId xmlns:a16="http://schemas.microsoft.com/office/drawing/2014/main" id="{112FB570-FEF3-4DD1-B38B-42DBDD9248F2}"/>
                </a:ext>
              </a:extLst>
            </p:cNvPr>
            <p:cNvSpPr/>
            <p:nvPr userDrawn="1"/>
          </p:nvSpPr>
          <p:spPr>
            <a:xfrm>
              <a:off x="0" y="6267451"/>
              <a:ext cx="12192000" cy="590550"/>
            </a:xfrm>
            <a:prstGeom prst="rect">
              <a:avLst/>
            </a:prstGeom>
            <a:solidFill>
              <a:srgbClr val="0C23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63C5C973-F6DB-4C04-BD6D-28DF38A615F9}"/>
                </a:ext>
              </a:extLst>
            </p:cNvPr>
            <p:cNvCxnSpPr/>
            <p:nvPr userDrawn="1"/>
          </p:nvCxnSpPr>
          <p:spPr>
            <a:xfrm>
              <a:off x="0" y="6257926"/>
              <a:ext cx="12192000" cy="0"/>
            </a:xfrm>
            <a:prstGeom prst="line">
              <a:avLst/>
            </a:prstGeom>
            <a:noFill/>
            <a:ln w="38100" cap="flat" cmpd="sng" algn="ctr">
              <a:solidFill>
                <a:srgbClr val="F15A22"/>
              </a:solidFill>
              <a:prstDash val="solid"/>
              <a:miter lim="800000"/>
            </a:ln>
            <a:effectLst/>
          </p:spPr>
        </p:cxnSp>
      </p:gr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bg1"/>
                </a:solidFill>
              </a:defRPr>
            </a:lvl1pPr>
          </a:lstStyle>
          <a:p>
            <a:fld id="{800D448A-D197-7F4A-8E84-3B67A649E247}" type="slidenum">
              <a:rPr lang="en-US" smtClean="0"/>
              <a:pPr/>
              <a:t>‹#›</a:t>
            </a:fld>
            <a:endParaRPr lang="en-US" dirty="0"/>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grpSp>
        <p:nvGrpSpPr>
          <p:cNvPr id="16" name="Group 15"/>
          <p:cNvGrpSpPr/>
          <p:nvPr userDrawn="1"/>
        </p:nvGrpSpPr>
        <p:grpSpPr>
          <a:xfrm flipV="1">
            <a:off x="0" y="0"/>
            <a:ext cx="12192000" cy="600075"/>
            <a:chOff x="0" y="6257926"/>
            <a:chExt cx="12192000" cy="600075"/>
          </a:xfrm>
        </p:grpSpPr>
        <p:sp>
          <p:nvSpPr>
            <p:cNvPr id="20" name="Rectangle 19">
              <a:extLst>
                <a:ext uri="{FF2B5EF4-FFF2-40B4-BE49-F238E27FC236}">
                  <a16:creationId xmlns:a16="http://schemas.microsoft.com/office/drawing/2014/main" id="{112FB570-FEF3-4DD1-B38B-42DBDD9248F2}"/>
                </a:ext>
              </a:extLst>
            </p:cNvPr>
            <p:cNvSpPr/>
            <p:nvPr userDrawn="1"/>
          </p:nvSpPr>
          <p:spPr>
            <a:xfrm>
              <a:off x="0" y="6267451"/>
              <a:ext cx="12192000" cy="590550"/>
            </a:xfrm>
            <a:prstGeom prst="rect">
              <a:avLst/>
            </a:prstGeom>
            <a:solidFill>
              <a:srgbClr val="0C23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63C5C973-F6DB-4C04-BD6D-28DF38A615F9}"/>
                </a:ext>
              </a:extLst>
            </p:cNvPr>
            <p:cNvCxnSpPr/>
            <p:nvPr userDrawn="1"/>
          </p:nvCxnSpPr>
          <p:spPr>
            <a:xfrm>
              <a:off x="0" y="6257926"/>
              <a:ext cx="12192000" cy="0"/>
            </a:xfrm>
            <a:prstGeom prst="line">
              <a:avLst/>
            </a:prstGeom>
            <a:noFill/>
            <a:ln w="38100" cap="flat" cmpd="sng" algn="ctr">
              <a:solidFill>
                <a:srgbClr val="F15A22"/>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50" r:id="rId7"/>
    <p:sldLayoutId id="2147483655" r:id="rId8"/>
    <p:sldLayoutId id="2147483667" r:id="rId9"/>
    <p:sldLayoutId id="2147483652" r:id="rId10"/>
    <p:sldLayoutId id="2147483651" r:id="rId11"/>
    <p:sldLayoutId id="2147483668" r:id="rId12"/>
    <p:sldLayoutId id="2147483669" r:id="rId13"/>
    <p:sldLayoutId id="2147483670" r:id="rId14"/>
    <p:sldLayoutId id="2147483671" r:id="rId15"/>
    <p:sldLayoutId id="2147483672" r:id="rId16"/>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informationisbeautiful.net/" TargetMode="External"/><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AB25C7-80F2-4542-B805-7866545D3E9D}"/>
              </a:ext>
            </a:extLst>
          </p:cNvPr>
          <p:cNvSpPr>
            <a:spLocks noGrp="1"/>
          </p:cNvSpPr>
          <p:nvPr>
            <p:ph type="ctrTitle"/>
          </p:nvPr>
        </p:nvSpPr>
        <p:spPr>
          <a:xfrm>
            <a:off x="1038578" y="2342823"/>
            <a:ext cx="10205156" cy="835131"/>
          </a:xfrm>
        </p:spPr>
        <p:txBody>
          <a:bodyPr>
            <a:normAutofit/>
          </a:bodyPr>
          <a:lstStyle/>
          <a:p>
            <a:r>
              <a:rPr lang="en-US" sz="3400" dirty="0"/>
              <a:t>Fundamentals of Data Visualization</a:t>
            </a:r>
          </a:p>
        </p:txBody>
      </p:sp>
      <p:sp>
        <p:nvSpPr>
          <p:cNvPr id="9" name="Subtitle 8">
            <a:extLst>
              <a:ext uri="{FF2B5EF4-FFF2-40B4-BE49-F238E27FC236}">
                <a16:creationId xmlns:a16="http://schemas.microsoft.com/office/drawing/2014/main" id="{16E9A711-2FCD-444E-BE9A-ADBC81A84B09}"/>
              </a:ext>
            </a:extLst>
          </p:cNvPr>
          <p:cNvSpPr>
            <a:spLocks noGrp="1"/>
          </p:cNvSpPr>
          <p:nvPr>
            <p:ph type="subTitle" idx="1"/>
          </p:nvPr>
        </p:nvSpPr>
        <p:spPr>
          <a:xfrm>
            <a:off x="1930401" y="4221608"/>
            <a:ext cx="8421509" cy="1616484"/>
          </a:xfrm>
        </p:spPr>
        <p:txBody>
          <a:bodyPr>
            <a:normAutofit/>
          </a:bodyPr>
          <a:lstStyle/>
          <a:p>
            <a:r>
              <a:rPr lang="en-US" sz="2400" dirty="0"/>
              <a:t>Ashwin Malshe, PhD</a:t>
            </a:r>
          </a:p>
        </p:txBody>
      </p:sp>
    </p:spTree>
    <p:extLst>
      <p:ext uri="{BB962C8B-B14F-4D97-AF65-F5344CB8AC3E}">
        <p14:creationId xmlns:p14="http://schemas.microsoft.com/office/powerpoint/2010/main" val="229473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DE9149-4BEA-D842-A5BC-553B25EE4206}"/>
              </a:ext>
            </a:extLst>
          </p:cNvPr>
          <p:cNvSpPr>
            <a:spLocks noGrp="1"/>
          </p:cNvSpPr>
          <p:nvPr>
            <p:ph type="sldNum" sz="quarter" idx="12"/>
          </p:nvPr>
        </p:nvSpPr>
        <p:spPr/>
        <p:txBody>
          <a:bodyPr/>
          <a:lstStyle/>
          <a:p>
            <a:fld id="{800D448A-D197-7F4A-8E84-3B67A649E247}" type="slidenum">
              <a:rPr lang="en-US" smtClean="0"/>
              <a:t>10</a:t>
            </a:fld>
            <a:endParaRPr lang="en-US"/>
          </a:p>
        </p:txBody>
      </p:sp>
      <p:sp>
        <p:nvSpPr>
          <p:cNvPr id="3" name="Footer Placeholder 2">
            <a:extLst>
              <a:ext uri="{FF2B5EF4-FFF2-40B4-BE49-F238E27FC236}">
                <a16:creationId xmlns:a16="http://schemas.microsoft.com/office/drawing/2014/main" id="{49521813-D9F6-5341-A860-A607FACD53CD}"/>
              </a:ext>
            </a:extLst>
          </p:cNvPr>
          <p:cNvSpPr>
            <a:spLocks noGrp="1"/>
          </p:cNvSpPr>
          <p:nvPr>
            <p:ph type="ftr" sz="quarter" idx="3"/>
          </p:nvPr>
        </p:nvSpPr>
        <p:spPr/>
        <p:txBody>
          <a:bodyPr/>
          <a:lstStyle/>
          <a:p>
            <a:r>
              <a:rPr lang="en-US"/>
              <a:t>The University of Texas at San Antonio, One UTSA Circle, San Antonio, TX 78249</a:t>
            </a:r>
            <a:endParaRPr lang="en-US" dirty="0"/>
          </a:p>
        </p:txBody>
      </p:sp>
      <p:sp>
        <p:nvSpPr>
          <p:cNvPr id="7" name="Title 6">
            <a:extLst>
              <a:ext uri="{FF2B5EF4-FFF2-40B4-BE49-F238E27FC236}">
                <a16:creationId xmlns:a16="http://schemas.microsoft.com/office/drawing/2014/main" id="{EC1B43D5-6FC7-B149-84E6-E2951AB2584F}"/>
              </a:ext>
            </a:extLst>
          </p:cNvPr>
          <p:cNvSpPr>
            <a:spLocks noGrp="1"/>
          </p:cNvSpPr>
          <p:nvPr>
            <p:ph type="title"/>
          </p:nvPr>
        </p:nvSpPr>
        <p:spPr>
          <a:xfrm>
            <a:off x="270933" y="650672"/>
            <a:ext cx="11650133" cy="462123"/>
          </a:xfrm>
        </p:spPr>
        <p:txBody>
          <a:bodyPr>
            <a:normAutofit fontScale="90000"/>
          </a:bodyPr>
          <a:lstStyle/>
          <a:p>
            <a:r>
              <a:rPr lang="en-US" dirty="0"/>
              <a:t>Customer segmentation</a:t>
            </a:r>
          </a:p>
        </p:txBody>
      </p:sp>
      <p:pic>
        <p:nvPicPr>
          <p:cNvPr id="5" name="Picture 4" descr="A picture containing table, food, plate, fruit&#10;&#10;Description automatically generated">
            <a:extLst>
              <a:ext uri="{FF2B5EF4-FFF2-40B4-BE49-F238E27FC236}">
                <a16:creationId xmlns:a16="http://schemas.microsoft.com/office/drawing/2014/main" id="{A4440833-6A74-7B48-90BA-247B02307277}"/>
              </a:ext>
            </a:extLst>
          </p:cNvPr>
          <p:cNvPicPr>
            <a:picLocks noChangeAspect="1"/>
          </p:cNvPicPr>
          <p:nvPr/>
        </p:nvPicPr>
        <p:blipFill>
          <a:blip r:embed="rId2"/>
          <a:stretch>
            <a:fillRect/>
          </a:stretch>
        </p:blipFill>
        <p:spPr>
          <a:xfrm>
            <a:off x="2693370" y="1332980"/>
            <a:ext cx="6805260" cy="4192040"/>
          </a:xfrm>
          <a:prstGeom prst="rect">
            <a:avLst/>
          </a:prstGeom>
        </p:spPr>
      </p:pic>
      <p:sp>
        <p:nvSpPr>
          <p:cNvPr id="6" name="Rectangle 5">
            <a:extLst>
              <a:ext uri="{FF2B5EF4-FFF2-40B4-BE49-F238E27FC236}">
                <a16:creationId xmlns:a16="http://schemas.microsoft.com/office/drawing/2014/main" id="{309A9BD4-DECB-134E-B99E-012ACB9F9288}"/>
              </a:ext>
            </a:extLst>
          </p:cNvPr>
          <p:cNvSpPr/>
          <p:nvPr/>
        </p:nvSpPr>
        <p:spPr>
          <a:xfrm>
            <a:off x="5838908" y="5965389"/>
            <a:ext cx="6096000" cy="261610"/>
          </a:xfrm>
          <a:prstGeom prst="rect">
            <a:avLst/>
          </a:prstGeom>
        </p:spPr>
        <p:txBody>
          <a:bodyPr>
            <a:spAutoFit/>
          </a:bodyPr>
          <a:lstStyle/>
          <a:p>
            <a:r>
              <a:rPr lang="en-US" sz="1050" dirty="0"/>
              <a:t>https://</a:t>
            </a:r>
            <a:r>
              <a:rPr lang="en-US" sz="1050" dirty="0" err="1"/>
              <a:t>www.itagroup.com</a:t>
            </a:r>
            <a:r>
              <a:rPr lang="en-US" sz="1050" dirty="0"/>
              <a:t>/insights/keys-successful-customer-segmentation-</a:t>
            </a:r>
            <a:r>
              <a:rPr lang="en-US" sz="1050" dirty="0" err="1"/>
              <a:t>cmb</a:t>
            </a:r>
            <a:r>
              <a:rPr lang="en-US" sz="1050" dirty="0"/>
              <a:t>-insights</a:t>
            </a:r>
          </a:p>
        </p:txBody>
      </p:sp>
    </p:spTree>
    <p:extLst>
      <p:ext uri="{BB962C8B-B14F-4D97-AF65-F5344CB8AC3E}">
        <p14:creationId xmlns:p14="http://schemas.microsoft.com/office/powerpoint/2010/main" val="1970409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1D7221-3C78-0049-8E46-E6686B04CAFC}"/>
              </a:ext>
            </a:extLst>
          </p:cNvPr>
          <p:cNvSpPr>
            <a:spLocks noGrp="1"/>
          </p:cNvSpPr>
          <p:nvPr>
            <p:ph type="body" idx="1"/>
          </p:nvPr>
        </p:nvSpPr>
        <p:spPr/>
        <p:txBody>
          <a:bodyPr/>
          <a:lstStyle/>
          <a:p>
            <a:pPr>
              <a:buFont typeface="Arial" panose="020B0604020202020204" pitchFamily="34" charset="0"/>
              <a:buChar char="•"/>
            </a:pPr>
            <a:r>
              <a:rPr lang="en-US" dirty="0"/>
              <a:t>Do you think this information will help the marketing manager in their campaign planning? </a:t>
            </a:r>
          </a:p>
          <a:p>
            <a:pPr lvl="1">
              <a:buFont typeface="Arial" panose="020B0604020202020204" pitchFamily="34" charset="0"/>
              <a:buChar char="•"/>
            </a:pPr>
            <a:r>
              <a:rPr lang="en-US" dirty="0"/>
              <a:t>1) Yes, this is critical information</a:t>
            </a:r>
          </a:p>
          <a:p>
            <a:pPr lvl="1">
              <a:buFont typeface="Arial" panose="020B0604020202020204" pitchFamily="34" charset="0"/>
              <a:buChar char="•"/>
            </a:pPr>
            <a:r>
              <a:rPr lang="en-US" dirty="0"/>
              <a:t>2) It’s unlikely to help the marketer </a:t>
            </a:r>
          </a:p>
        </p:txBody>
      </p:sp>
      <p:sp>
        <p:nvSpPr>
          <p:cNvPr id="3" name="Slide Number Placeholder 2">
            <a:extLst>
              <a:ext uri="{FF2B5EF4-FFF2-40B4-BE49-F238E27FC236}">
                <a16:creationId xmlns:a16="http://schemas.microsoft.com/office/drawing/2014/main" id="{345FDCBD-B400-C74E-9E14-5CAE11533CBA}"/>
              </a:ext>
            </a:extLst>
          </p:cNvPr>
          <p:cNvSpPr>
            <a:spLocks noGrp="1"/>
          </p:cNvSpPr>
          <p:nvPr>
            <p:ph type="sldNum" sz="quarter" idx="2"/>
          </p:nvPr>
        </p:nvSpPr>
        <p:spPr/>
        <p:txBody>
          <a:bodyPr/>
          <a:lstStyle/>
          <a:p>
            <a:pPr>
              <a:defRPr>
                <a:effectLst/>
              </a:defRPr>
            </a:pPr>
            <a:fld id="{86CB4B4D-7CA3-9044-876B-883B54F8677D}" type="slidenum">
              <a:rPr lang="en-US" smtClean="0"/>
              <a:t>11</a:t>
            </a:fld>
            <a:endParaRPr lang="en-US"/>
          </a:p>
        </p:txBody>
      </p:sp>
    </p:spTree>
    <p:extLst>
      <p:ext uri="{BB962C8B-B14F-4D97-AF65-F5344CB8AC3E}">
        <p14:creationId xmlns:p14="http://schemas.microsoft.com/office/powerpoint/2010/main" val="159570913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Andy Kirk"/>
          <p:cNvSpPr txBox="1">
            <a:spLocks noGrp="1"/>
          </p:cNvSpPr>
          <p:nvPr>
            <p:ph type="body" idx="13"/>
          </p:nvPr>
        </p:nvSpPr>
        <p:spPr>
          <a:xfrm>
            <a:off x="1190625" y="4771947"/>
            <a:ext cx="9810750" cy="351956"/>
          </a:xfrm>
          <a:prstGeom prst="rect">
            <a:avLst/>
          </a:prstGeom>
        </p:spPr>
        <p:txBody>
          <a:bodyPr/>
          <a:lstStyle/>
          <a:p>
            <a:r>
              <a:t>–Andy Kirk</a:t>
            </a:r>
          </a:p>
        </p:txBody>
      </p:sp>
      <p:sp>
        <p:nvSpPr>
          <p:cNvPr id="139" name="“Visualization is the representation and presentation of data that exploits our visual perception abilities in order to amplify cognition.”"/>
          <p:cNvSpPr txBox="1">
            <a:spLocks noGrp="1"/>
          </p:cNvSpPr>
          <p:nvPr>
            <p:ph type="body" idx="14"/>
          </p:nvPr>
        </p:nvSpPr>
        <p:spPr>
          <a:xfrm>
            <a:off x="2334281" y="1785255"/>
            <a:ext cx="7523437" cy="2062103"/>
          </a:xfrm>
          <a:prstGeom prst="rect">
            <a:avLst/>
          </a:prstGeom>
        </p:spPr>
        <p:txBody>
          <a:bodyPr/>
          <a:lstStyle/>
          <a:p>
            <a:r>
              <a:rPr dirty="0">
                <a:effectLst>
                  <a:outerShdw blurRad="38100" dist="54428" dir="2700000" rotWithShape="0">
                    <a:schemeClr val="bg1">
                      <a:alpha val="48000"/>
                    </a:schemeClr>
                  </a:outerShdw>
                </a:effectLst>
              </a:rPr>
              <a:t>“Visualization is the </a:t>
            </a:r>
            <a:r>
              <a:rPr b="1" dirty="0">
                <a:effectLst>
                  <a:outerShdw blurRad="38100" dist="54428" dir="2700000" rotWithShape="0">
                    <a:schemeClr val="bg1">
                      <a:alpha val="48000"/>
                    </a:schemeClr>
                  </a:outerShdw>
                </a:effectLst>
                <a:latin typeface="Helvetica Neue"/>
                <a:ea typeface="Helvetica Neue"/>
                <a:cs typeface="Helvetica Neue"/>
                <a:sym typeface="Helvetica Neue"/>
              </a:rPr>
              <a:t>representation</a:t>
            </a:r>
            <a:r>
              <a:rPr dirty="0">
                <a:effectLst>
                  <a:outerShdw blurRad="38100" dist="54428" dir="2700000" rotWithShape="0">
                    <a:schemeClr val="bg1">
                      <a:alpha val="48000"/>
                    </a:schemeClr>
                  </a:outerShdw>
                </a:effectLst>
              </a:rPr>
              <a:t> and </a:t>
            </a:r>
            <a:r>
              <a:rPr b="1" dirty="0">
                <a:effectLst>
                  <a:outerShdw blurRad="38100" dist="54428" dir="2700000" rotWithShape="0">
                    <a:schemeClr val="bg1">
                      <a:alpha val="48000"/>
                    </a:schemeClr>
                  </a:outerShdw>
                </a:effectLst>
                <a:latin typeface="Helvetica Neue"/>
                <a:ea typeface="Helvetica Neue"/>
                <a:cs typeface="Helvetica Neue"/>
                <a:sym typeface="Helvetica Neue"/>
              </a:rPr>
              <a:t>presentation</a:t>
            </a:r>
            <a:r>
              <a:rPr dirty="0">
                <a:effectLst>
                  <a:outerShdw blurRad="38100" dist="54428" dir="2700000" rotWithShape="0">
                    <a:schemeClr val="bg1">
                      <a:alpha val="48000"/>
                    </a:schemeClr>
                  </a:outerShdw>
                </a:effectLst>
              </a:rPr>
              <a:t> of data that exploits our </a:t>
            </a:r>
            <a:r>
              <a:rPr b="1" dirty="0">
                <a:effectLst>
                  <a:outerShdw blurRad="38100" dist="54428" dir="2700000" rotWithShape="0">
                    <a:schemeClr val="bg1">
                      <a:alpha val="48000"/>
                    </a:schemeClr>
                  </a:outerShdw>
                </a:effectLst>
                <a:latin typeface="Helvetica Neue"/>
                <a:ea typeface="Helvetica Neue"/>
                <a:cs typeface="Helvetica Neue"/>
                <a:sym typeface="Helvetica Neue"/>
              </a:rPr>
              <a:t>visual perception abilities</a:t>
            </a:r>
            <a:r>
              <a:rPr dirty="0">
                <a:effectLst>
                  <a:outerShdw blurRad="38100" dist="54428" dir="2700000" rotWithShape="0">
                    <a:schemeClr val="bg1">
                      <a:alpha val="48000"/>
                    </a:schemeClr>
                  </a:outerShdw>
                </a:effectLst>
              </a:rPr>
              <a:t> in order to </a:t>
            </a:r>
            <a:r>
              <a:rPr b="1" dirty="0">
                <a:effectLst>
                  <a:outerShdw blurRad="38100" dist="54428" dir="2700000" rotWithShape="0">
                    <a:schemeClr val="bg1">
                      <a:alpha val="48000"/>
                    </a:schemeClr>
                  </a:outerShdw>
                </a:effectLst>
                <a:latin typeface="Helvetica Neue"/>
                <a:ea typeface="Helvetica Neue"/>
                <a:cs typeface="Helvetica Neue"/>
                <a:sym typeface="Helvetica Neue"/>
              </a:rPr>
              <a:t>amplify cognition</a:t>
            </a:r>
            <a:r>
              <a:rPr dirty="0">
                <a:effectLst>
                  <a:outerShdw blurRad="38100" dist="54428" dir="2700000" rotWithShape="0">
                    <a:schemeClr val="bg1">
                      <a:alpha val="48000"/>
                    </a:schemeClr>
                  </a:outerShdw>
                </a:effectLst>
              </a:rPr>
              <a:t>.”</a:t>
            </a:r>
          </a:p>
        </p:txBody>
      </p:sp>
    </p:spTree>
    <p:extLst>
      <p:ext uri="{BB962C8B-B14F-4D97-AF65-F5344CB8AC3E}">
        <p14:creationId xmlns:p14="http://schemas.microsoft.com/office/powerpoint/2010/main" val="176026161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he representation of data is the way you decide to depict data through a choice of physical forms.…"/>
          <p:cNvSpPr txBox="1">
            <a:spLocks noGrp="1"/>
          </p:cNvSpPr>
          <p:nvPr>
            <p:ph type="body" idx="1"/>
          </p:nvPr>
        </p:nvSpPr>
        <p:spPr>
          <a:xfrm>
            <a:off x="2077641" y="944217"/>
            <a:ext cx="8146317" cy="4979505"/>
          </a:xfrm>
          <a:prstGeom prst="rect">
            <a:avLst/>
          </a:prstGeom>
        </p:spPr>
        <p:txBody>
          <a:bodyPr>
            <a:normAutofit fontScale="70000" lnSpcReduction="20000"/>
          </a:bodyPr>
          <a:lstStyle/>
          <a:p>
            <a:pPr defTabSz="390213">
              <a:spcBef>
                <a:spcPts val="2391"/>
              </a:spcBef>
              <a:buFont typeface="Arial" panose="020B0604020202020204" pitchFamily="34" charset="0"/>
              <a:buChar char="•"/>
              <a:defRPr sz="3420">
                <a:effectLst>
                  <a:outerShdw blurRad="48260" dist="36195" dir="5400000" rotWithShape="0">
                    <a:srgbClr val="000000"/>
                  </a:outerShdw>
                </a:effectLst>
              </a:defRPr>
            </a:pPr>
            <a:r>
              <a:rPr dirty="0">
                <a:effectLst>
                  <a:outerShdw dist="36195" dir="5400000" sx="1000" sy="1000" rotWithShape="0">
                    <a:schemeClr val="bg1"/>
                  </a:outerShdw>
                </a:effectLst>
              </a:rPr>
              <a:t>The </a:t>
            </a:r>
            <a:r>
              <a:rPr b="1" dirty="0">
                <a:effectLst>
                  <a:outerShdw dist="36195" dir="5400000" sx="1000" sy="1000" rotWithShape="0">
                    <a:schemeClr val="bg1"/>
                  </a:outerShdw>
                </a:effectLst>
                <a:ea typeface="Helvetica Neue"/>
                <a:cs typeface="Helvetica Neue"/>
                <a:sym typeface="Helvetica Neue"/>
              </a:rPr>
              <a:t>representation of data</a:t>
            </a:r>
            <a:r>
              <a:rPr dirty="0">
                <a:effectLst>
                  <a:outerShdw dist="36195" dir="5400000" sx="1000" sy="1000" rotWithShape="0">
                    <a:schemeClr val="bg1"/>
                  </a:outerShdw>
                </a:effectLst>
              </a:rPr>
              <a:t> is the way you decide to depict data through a choice of physical forms.</a:t>
            </a:r>
          </a:p>
          <a:p>
            <a:pPr defTabSz="390213">
              <a:spcBef>
                <a:spcPts val="2391"/>
              </a:spcBef>
              <a:buFont typeface="Arial" panose="020B0604020202020204" pitchFamily="34" charset="0"/>
              <a:buChar char="•"/>
              <a:defRPr sz="3420">
                <a:effectLst>
                  <a:outerShdw blurRad="48260" dist="36195" dir="5400000" rotWithShape="0">
                    <a:srgbClr val="000000"/>
                  </a:outerShdw>
                </a:effectLst>
              </a:defRPr>
            </a:pPr>
            <a:r>
              <a:rPr dirty="0">
                <a:effectLst>
                  <a:outerShdw dist="36195" dir="5400000" sx="1000" sy="1000" rotWithShape="0">
                    <a:schemeClr val="bg1"/>
                  </a:outerShdw>
                </a:effectLst>
              </a:rPr>
              <a:t>The </a:t>
            </a:r>
            <a:r>
              <a:rPr b="1" dirty="0">
                <a:effectLst>
                  <a:outerShdw dist="36195" dir="5400000" sx="1000" sy="1000" rotWithShape="0">
                    <a:schemeClr val="bg1"/>
                  </a:outerShdw>
                </a:effectLst>
                <a:ea typeface="Helvetica Neue"/>
                <a:cs typeface="Helvetica Neue"/>
                <a:sym typeface="Helvetica Neue"/>
              </a:rPr>
              <a:t>presentation of data</a:t>
            </a:r>
            <a:r>
              <a:rPr dirty="0">
                <a:effectLst>
                  <a:outerShdw dist="36195" dir="5400000" sx="1000" sy="1000" rotWithShape="0">
                    <a:schemeClr val="bg1"/>
                  </a:outerShdw>
                </a:effectLst>
              </a:rPr>
              <a:t> goes beyond the representation of data and concerns how you integrate your data representation into the overall communicated work, including the choice of colors, annotations, and interactive features.</a:t>
            </a:r>
          </a:p>
          <a:p>
            <a:pPr defTabSz="390213">
              <a:spcBef>
                <a:spcPts val="2391"/>
              </a:spcBef>
              <a:buFont typeface="Arial" panose="020B0604020202020204" pitchFamily="34" charset="0"/>
              <a:buChar char="•"/>
              <a:defRPr sz="3420">
                <a:effectLst>
                  <a:outerShdw blurRad="48260" dist="36195" dir="5400000" rotWithShape="0">
                    <a:srgbClr val="000000"/>
                  </a:outerShdw>
                </a:effectLst>
              </a:defRPr>
            </a:pPr>
            <a:r>
              <a:rPr dirty="0">
                <a:effectLst>
                  <a:outerShdw dist="36195" dir="5400000" sx="1000" sy="1000" rotWithShape="0">
                    <a:schemeClr val="bg1"/>
                  </a:outerShdw>
                </a:effectLst>
              </a:rPr>
              <a:t>Exploiting our </a:t>
            </a:r>
            <a:r>
              <a:rPr b="1" dirty="0">
                <a:effectLst>
                  <a:outerShdw dist="36195" dir="5400000" sx="1000" sy="1000" rotWithShape="0">
                    <a:schemeClr val="bg1"/>
                  </a:outerShdw>
                </a:effectLst>
                <a:ea typeface="Helvetica Neue"/>
                <a:cs typeface="Helvetica Neue"/>
                <a:sym typeface="Helvetica Neue"/>
              </a:rPr>
              <a:t>visual perception abilities</a:t>
            </a:r>
            <a:r>
              <a:rPr dirty="0">
                <a:effectLst>
                  <a:outerShdw dist="36195" dir="5400000" sx="1000" sy="1000" rotWithShape="0">
                    <a:schemeClr val="bg1"/>
                  </a:outerShdw>
                </a:effectLst>
              </a:rPr>
              <a:t> relates to the scientific understanding of how our eyes and brains process information most effectively</a:t>
            </a:r>
          </a:p>
          <a:p>
            <a:pPr defTabSz="390213">
              <a:spcBef>
                <a:spcPts val="2391"/>
              </a:spcBef>
              <a:buFont typeface="Arial" panose="020B0604020202020204" pitchFamily="34" charset="0"/>
              <a:buChar char="•"/>
              <a:defRPr sz="3420">
                <a:effectLst>
                  <a:outerShdw blurRad="48260" dist="36195" dir="5400000" rotWithShape="0">
                    <a:srgbClr val="000000"/>
                  </a:outerShdw>
                </a:effectLst>
              </a:defRPr>
            </a:pPr>
            <a:r>
              <a:rPr b="1" dirty="0">
                <a:effectLst>
                  <a:outerShdw dist="36195" dir="5400000" sx="1000" sy="1000" rotWithShape="0">
                    <a:schemeClr val="bg1"/>
                  </a:outerShdw>
                </a:effectLst>
                <a:ea typeface="Helvetica Neue"/>
                <a:cs typeface="Helvetica Neue"/>
                <a:sym typeface="Helvetica Neue"/>
              </a:rPr>
              <a:t>Amplify cognition</a:t>
            </a:r>
            <a:r>
              <a:rPr dirty="0">
                <a:effectLst>
                  <a:outerShdw dist="36195" dir="5400000" sx="1000" sy="1000" rotWithShape="0">
                    <a:schemeClr val="bg1"/>
                  </a:outerShdw>
                </a:effectLst>
              </a:rPr>
              <a:t> is about maximizing how efficiently and effectively we are able to process the information into thoughts, insights, and knowledge.</a:t>
            </a:r>
          </a:p>
        </p:txBody>
      </p:sp>
    </p:spTree>
    <p:extLst>
      <p:ext uri="{BB962C8B-B14F-4D97-AF65-F5344CB8AC3E}">
        <p14:creationId xmlns:p14="http://schemas.microsoft.com/office/powerpoint/2010/main" val="2960086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41">
                                            <p:bg/>
                                          </p:spTgt>
                                        </p:tgtEl>
                                        <p:attrNameLst>
                                          <p:attrName>style.visibility</p:attrName>
                                        </p:attrNameLst>
                                      </p:cBhvr>
                                      <p:to>
                                        <p:strVal val="visible"/>
                                      </p:to>
                                    </p:set>
                                    <p:animEffect transition="in" filter="dissolve">
                                      <p:cBhvr>
                                        <p:cTn id="7" dur="500"/>
                                        <p:tgtEl>
                                          <p:spTgt spid="141">
                                            <p:bg/>
                                          </p:spTgt>
                                        </p:tgtEl>
                                      </p:cBhvr>
                                    </p:animEffect>
                                  </p:childTnLst>
                                </p:cTn>
                              </p:par>
                              <p:par>
                                <p:cTn id="8" presetID="9" presetClass="entr" presetSubtype="0" fill="hold" grpId="0" nodeType="withEffect">
                                  <p:stCondLst>
                                    <p:cond delay="0"/>
                                  </p:stCondLst>
                                  <p:iterate>
                                    <p:tmAbs val="0"/>
                                  </p:iterate>
                                  <p:childTnLst>
                                    <p:set>
                                      <p:cBhvr>
                                        <p:cTn id="9" fill="hold"/>
                                        <p:tgtEl>
                                          <p:spTgt spid="141">
                                            <p:txEl>
                                              <p:pRg st="0" end="0"/>
                                            </p:txEl>
                                          </p:spTgt>
                                        </p:tgtEl>
                                        <p:attrNameLst>
                                          <p:attrName>style.visibility</p:attrName>
                                        </p:attrNameLst>
                                      </p:cBhvr>
                                      <p:to>
                                        <p:strVal val="visible"/>
                                      </p:to>
                                    </p:set>
                                    <p:animEffect transition="in" filter="dissolve">
                                      <p:cBhvr>
                                        <p:cTn id="10" dur="500"/>
                                        <p:tgtEl>
                                          <p:spTgt spid="14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0" nodeType="clickEffect">
                                  <p:stCondLst>
                                    <p:cond delay="0"/>
                                  </p:stCondLst>
                                  <p:iterate>
                                    <p:tmAbs val="0"/>
                                  </p:iterate>
                                  <p:childTnLst>
                                    <p:set>
                                      <p:cBhvr>
                                        <p:cTn id="14" fill="hold"/>
                                        <p:tgtEl>
                                          <p:spTgt spid="141">
                                            <p:txEl>
                                              <p:pRg st="1" end="1"/>
                                            </p:txEl>
                                          </p:spTgt>
                                        </p:tgtEl>
                                        <p:attrNameLst>
                                          <p:attrName>style.visibility</p:attrName>
                                        </p:attrNameLst>
                                      </p:cBhvr>
                                      <p:to>
                                        <p:strVal val="visible"/>
                                      </p:to>
                                    </p:set>
                                    <p:animEffect transition="in" filter="dissolve">
                                      <p:cBhvr>
                                        <p:cTn id="15" dur="500"/>
                                        <p:tgtEl>
                                          <p:spTgt spid="14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0" nodeType="clickEffect">
                                  <p:stCondLst>
                                    <p:cond delay="0"/>
                                  </p:stCondLst>
                                  <p:iterate>
                                    <p:tmAbs val="0"/>
                                  </p:iterate>
                                  <p:childTnLst>
                                    <p:set>
                                      <p:cBhvr>
                                        <p:cTn id="19" fill="hold"/>
                                        <p:tgtEl>
                                          <p:spTgt spid="141">
                                            <p:txEl>
                                              <p:pRg st="2" end="2"/>
                                            </p:txEl>
                                          </p:spTgt>
                                        </p:tgtEl>
                                        <p:attrNameLst>
                                          <p:attrName>style.visibility</p:attrName>
                                        </p:attrNameLst>
                                      </p:cBhvr>
                                      <p:to>
                                        <p:strVal val="visible"/>
                                      </p:to>
                                    </p:set>
                                    <p:animEffect transition="in" filter="dissolve">
                                      <p:cBhvr>
                                        <p:cTn id="20" dur="500"/>
                                        <p:tgtEl>
                                          <p:spTgt spid="14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0" nodeType="clickEffect">
                                  <p:stCondLst>
                                    <p:cond delay="0"/>
                                  </p:stCondLst>
                                  <p:iterate>
                                    <p:tmAbs val="0"/>
                                  </p:iterate>
                                  <p:childTnLst>
                                    <p:set>
                                      <p:cBhvr>
                                        <p:cTn id="24" fill="hold"/>
                                        <p:tgtEl>
                                          <p:spTgt spid="141">
                                            <p:txEl>
                                              <p:pRg st="3" end="3"/>
                                            </p:txEl>
                                          </p:spTgt>
                                        </p:tgtEl>
                                        <p:attrNameLst>
                                          <p:attrName>style.visibility</p:attrName>
                                        </p:attrNameLst>
                                      </p:cBhvr>
                                      <p:to>
                                        <p:strVal val="visible"/>
                                      </p:to>
                                    </p:set>
                                    <p:animEffect transition="in" filter="dissolve">
                                      <p:cBhvr>
                                        <p:cTn id="25" dur="500"/>
                                        <p:tgtEl>
                                          <p:spTgt spid="1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D Talk on Visualization"/>
          <p:cNvSpPr txBox="1">
            <a:spLocks noGrp="1"/>
          </p:cNvSpPr>
          <p:nvPr>
            <p:ph type="title"/>
          </p:nvPr>
        </p:nvSpPr>
        <p:spPr>
          <a:prstGeom prst="rect">
            <a:avLst/>
          </a:prstGeom>
        </p:spPr>
        <p:txBody>
          <a:bodyPr/>
          <a:lstStyle/>
          <a:p>
            <a:r>
              <a:t>TED Talk on Visualization</a:t>
            </a:r>
          </a:p>
        </p:txBody>
      </p:sp>
    </p:spTree>
    <p:extLst>
      <p:ext uri="{BB962C8B-B14F-4D97-AF65-F5344CB8AC3E}">
        <p14:creationId xmlns:p14="http://schemas.microsoft.com/office/powerpoint/2010/main" val="351619349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glasses and looking at the camera&#10;&#10;Description automatically generated">
            <a:extLst>
              <a:ext uri="{FF2B5EF4-FFF2-40B4-BE49-F238E27FC236}">
                <a16:creationId xmlns:a16="http://schemas.microsoft.com/office/drawing/2014/main" id="{7ABA5CB2-ECED-444C-B322-FE19BCD928A4}"/>
              </a:ext>
            </a:extLst>
          </p:cNvPr>
          <p:cNvPicPr>
            <a:picLocks noChangeAspect="1"/>
          </p:cNvPicPr>
          <p:nvPr/>
        </p:nvPicPr>
        <p:blipFill rotWithShape="1">
          <a:blip r:embed="rId2"/>
          <a:srcRect t="33888" r="-1" b="35388"/>
          <a:stretch/>
        </p:blipFill>
        <p:spPr>
          <a:xfrm>
            <a:off x="120650" y="668337"/>
            <a:ext cx="11950700" cy="5521325"/>
          </a:xfrm>
          <a:prstGeom prst="rect">
            <a:avLst/>
          </a:prstGeom>
          <a:noFill/>
        </p:spPr>
      </p:pic>
      <p:sp>
        <p:nvSpPr>
          <p:cNvPr id="2" name="Slide Number Placeholder 1" hidden="1">
            <a:extLst>
              <a:ext uri="{FF2B5EF4-FFF2-40B4-BE49-F238E27FC236}">
                <a16:creationId xmlns:a16="http://schemas.microsoft.com/office/drawing/2014/main" id="{8A7A652D-251A-0945-B988-7987AEF0CD68}"/>
              </a:ext>
            </a:extLst>
          </p:cNvPr>
          <p:cNvSpPr>
            <a:spLocks noGrp="1"/>
          </p:cNvSpPr>
          <p:nvPr>
            <p:ph type="sldNum" sz="quarter" idx="12"/>
          </p:nvPr>
        </p:nvSpPr>
        <p:spPr/>
        <p:txBody>
          <a:bodyPr/>
          <a:lstStyle/>
          <a:p>
            <a:pPr>
              <a:spcAft>
                <a:spcPts val="600"/>
              </a:spcAft>
            </a:pPr>
            <a:fld id="{800D448A-D197-7F4A-8E84-3B67A649E247}" type="slidenum">
              <a:rPr lang="en-US" smtClean="0"/>
              <a:pPr>
                <a:spcAft>
                  <a:spcPts val="600"/>
                </a:spcAft>
              </a:pPr>
              <a:t>15</a:t>
            </a:fld>
            <a:endParaRPr lang="en-US"/>
          </a:p>
        </p:txBody>
      </p:sp>
      <p:sp>
        <p:nvSpPr>
          <p:cNvPr id="3" name="Footer Placeholder 2">
            <a:extLst>
              <a:ext uri="{FF2B5EF4-FFF2-40B4-BE49-F238E27FC236}">
                <a16:creationId xmlns:a16="http://schemas.microsoft.com/office/drawing/2014/main" id="{BA642F7E-2266-994F-9A8A-9467C2CE108B}"/>
              </a:ext>
            </a:extLst>
          </p:cNvPr>
          <p:cNvSpPr>
            <a:spLocks noGrp="1"/>
          </p:cNvSpPr>
          <p:nvPr>
            <p:ph type="ftr" sz="quarter" idx="3"/>
          </p:nvPr>
        </p:nvSpPr>
        <p:spPr/>
        <p:txBody>
          <a:bodyPr/>
          <a:lstStyle/>
          <a:p>
            <a:pPr>
              <a:spcAft>
                <a:spcPts val="600"/>
              </a:spcAft>
            </a:pPr>
            <a:r>
              <a:rPr lang="en-US"/>
              <a:t>The University of Texas at San Antonio, One UTSA Circle, San Antonio, TX 78249</a:t>
            </a:r>
          </a:p>
        </p:txBody>
      </p:sp>
      <p:sp>
        <p:nvSpPr>
          <p:cNvPr id="6" name="Rectangle 5">
            <a:extLst>
              <a:ext uri="{FF2B5EF4-FFF2-40B4-BE49-F238E27FC236}">
                <a16:creationId xmlns:a16="http://schemas.microsoft.com/office/drawing/2014/main" id="{92DB4652-1B36-B348-B5F3-E5EDFC4D8E81}"/>
              </a:ext>
            </a:extLst>
          </p:cNvPr>
          <p:cNvSpPr/>
          <p:nvPr/>
        </p:nvSpPr>
        <p:spPr>
          <a:xfrm>
            <a:off x="9474131" y="2828594"/>
            <a:ext cx="2108269" cy="369332"/>
          </a:xfrm>
          <a:prstGeom prst="rect">
            <a:avLst/>
          </a:prstGeom>
        </p:spPr>
        <p:txBody>
          <a:bodyPr wrap="none">
            <a:spAutoFit/>
          </a:bodyPr>
          <a:lstStyle/>
          <a:p>
            <a:r>
              <a:rPr lang="en-US" dirty="0">
                <a:latin typeface="arial" panose="020B0604020202020204" pitchFamily="34" charset="0"/>
              </a:rPr>
              <a:t>David McCandless</a:t>
            </a:r>
            <a:endParaRPr lang="en-US" dirty="0"/>
          </a:p>
        </p:txBody>
      </p:sp>
      <p:sp>
        <p:nvSpPr>
          <p:cNvPr id="7" name="Rectangle 6">
            <a:hlinkClick r:id="rId3"/>
            <a:extLst>
              <a:ext uri="{FF2B5EF4-FFF2-40B4-BE49-F238E27FC236}">
                <a16:creationId xmlns:a16="http://schemas.microsoft.com/office/drawing/2014/main" id="{0F012EAB-BDCA-E34C-8071-3C82C13D4900}"/>
              </a:ext>
            </a:extLst>
          </p:cNvPr>
          <p:cNvSpPr/>
          <p:nvPr/>
        </p:nvSpPr>
        <p:spPr>
          <a:xfrm>
            <a:off x="8342924" y="3364615"/>
            <a:ext cx="3441968" cy="369332"/>
          </a:xfrm>
          <a:prstGeom prst="rect">
            <a:avLst/>
          </a:prstGeom>
        </p:spPr>
        <p:txBody>
          <a:bodyPr wrap="none">
            <a:spAutoFit/>
          </a:bodyPr>
          <a:lstStyle/>
          <a:p>
            <a:r>
              <a:rPr lang="en-US" dirty="0"/>
              <a:t>https://</a:t>
            </a:r>
            <a:r>
              <a:rPr lang="en-US" dirty="0" err="1"/>
              <a:t>informationisbeautiful.net</a:t>
            </a:r>
            <a:endParaRPr lang="en-US" dirty="0"/>
          </a:p>
        </p:txBody>
      </p:sp>
    </p:spTree>
    <p:extLst>
      <p:ext uri="{BB962C8B-B14F-4D97-AF65-F5344CB8AC3E}">
        <p14:creationId xmlns:p14="http://schemas.microsoft.com/office/powerpoint/2010/main" val="4241945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856705-1348-804C-A39E-88B4E002FF42}"/>
              </a:ext>
            </a:extLst>
          </p:cNvPr>
          <p:cNvSpPr txBox="1"/>
          <p:nvPr/>
        </p:nvSpPr>
        <p:spPr>
          <a:xfrm>
            <a:off x="1596704" y="2861187"/>
            <a:ext cx="8986683" cy="369332"/>
          </a:xfrm>
          <a:prstGeom prst="rect">
            <a:avLst/>
          </a:prstGeom>
          <a:noFill/>
        </p:spPr>
        <p:txBody>
          <a:bodyPr wrap="square" rtlCol="0">
            <a:spAutoFit/>
          </a:bodyPr>
          <a:lstStyle/>
          <a:p>
            <a:r>
              <a:rPr lang="en-US" dirty="0"/>
              <a:t>https://</a:t>
            </a:r>
            <a:r>
              <a:rPr lang="en-US" dirty="0" err="1"/>
              <a:t>www.ted.com</a:t>
            </a:r>
            <a:r>
              <a:rPr lang="en-US" dirty="0"/>
              <a:t>/talks/</a:t>
            </a:r>
            <a:r>
              <a:rPr lang="en-US" dirty="0" err="1"/>
              <a:t>david_mccandless_the_beauty_of_data_visualization</a:t>
            </a:r>
            <a:endParaRPr lang="en-US" dirty="0"/>
          </a:p>
        </p:txBody>
      </p:sp>
    </p:spTree>
    <p:extLst>
      <p:ext uri="{BB962C8B-B14F-4D97-AF65-F5344CB8AC3E}">
        <p14:creationId xmlns:p14="http://schemas.microsoft.com/office/powerpoint/2010/main" val="343085934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ick Sanchez (Rick and Morty)"/>
          <p:cNvSpPr txBox="1">
            <a:spLocks noGrp="1"/>
          </p:cNvSpPr>
          <p:nvPr>
            <p:ph type="body" idx="13"/>
          </p:nvPr>
        </p:nvSpPr>
        <p:spPr>
          <a:xfrm>
            <a:off x="2416967" y="2105570"/>
            <a:ext cx="7358063" cy="351956"/>
          </a:xfrm>
          <a:prstGeom prst="rect">
            <a:avLst/>
          </a:prstGeom>
        </p:spPr>
        <p:txBody>
          <a:bodyPr/>
          <a:lstStyle/>
          <a:p>
            <a:r>
              <a:t>–Rick Sanchez (Rick and Morty)</a:t>
            </a:r>
          </a:p>
        </p:txBody>
      </p:sp>
      <p:sp>
        <p:nvSpPr>
          <p:cNvPr id="126" name="“Sometimes [data] science is more art than science, Morty. A lot of people don’t get that.”"/>
          <p:cNvSpPr txBox="1">
            <a:spLocks noGrp="1"/>
          </p:cNvSpPr>
          <p:nvPr>
            <p:ph type="body" idx="14"/>
          </p:nvPr>
        </p:nvSpPr>
        <p:spPr>
          <a:xfrm>
            <a:off x="1917254" y="894407"/>
            <a:ext cx="8357491" cy="1077218"/>
          </a:xfrm>
          <a:prstGeom prst="rect">
            <a:avLst/>
          </a:prstGeom>
        </p:spPr>
        <p:txBody>
          <a:bodyPr/>
          <a:lstStyle/>
          <a:p>
            <a:r>
              <a:rPr dirty="0">
                <a:effectLst>
                  <a:outerShdw blurRad="38100" dist="54428" dir="2700000" rotWithShape="0">
                    <a:schemeClr val="bg1">
                      <a:alpha val="48000"/>
                    </a:schemeClr>
                  </a:outerShdw>
                </a:effectLst>
              </a:rPr>
              <a:t>“Sometimes [data] science is more art than science, Morty. A lot of people don’t get that.” </a:t>
            </a:r>
          </a:p>
        </p:txBody>
      </p:sp>
      <p:grpSp>
        <p:nvGrpSpPr>
          <p:cNvPr id="129" name="pasted-image.tiff"/>
          <p:cNvGrpSpPr/>
          <p:nvPr/>
        </p:nvGrpSpPr>
        <p:grpSpPr>
          <a:xfrm>
            <a:off x="5059008" y="2904724"/>
            <a:ext cx="2073980" cy="2991501"/>
            <a:chOff x="0" y="0"/>
            <a:chExt cx="2949659" cy="4254578"/>
          </a:xfrm>
        </p:grpSpPr>
        <p:pic>
          <p:nvPicPr>
            <p:cNvPr id="128" name="pasted-image.tiff" descr="pasted-image.tiff"/>
            <p:cNvPicPr>
              <a:picLocks noChangeAspect="1"/>
            </p:cNvPicPr>
            <p:nvPr/>
          </p:nvPicPr>
          <p:blipFill>
            <a:blip r:embed="rId2"/>
            <a:stretch>
              <a:fillRect/>
            </a:stretch>
          </p:blipFill>
          <p:spPr>
            <a:xfrm>
              <a:off x="190500" y="190500"/>
              <a:ext cx="2568660" cy="3848179"/>
            </a:xfrm>
            <a:prstGeom prst="rect">
              <a:avLst/>
            </a:prstGeom>
            <a:ln>
              <a:noFill/>
            </a:ln>
            <a:effectLst/>
          </p:spPr>
        </p:pic>
        <p:pic>
          <p:nvPicPr>
            <p:cNvPr id="127" name="pasted-image.tiff" descr="pasted-image.tiff"/>
            <p:cNvPicPr>
              <a:picLocks/>
            </p:cNvPicPr>
            <p:nvPr/>
          </p:nvPicPr>
          <p:blipFill>
            <a:blip r:embed="rId3"/>
            <a:stretch>
              <a:fillRect/>
            </a:stretch>
          </p:blipFill>
          <p:spPr>
            <a:xfrm>
              <a:off x="0" y="0"/>
              <a:ext cx="2949660" cy="4254579"/>
            </a:xfrm>
            <a:prstGeom prst="rect">
              <a:avLst/>
            </a:prstGeom>
            <a:effectLst/>
          </p:spPr>
        </p:pic>
      </p:grpSp>
    </p:spTree>
    <p:extLst>
      <p:ext uri="{BB962C8B-B14F-4D97-AF65-F5344CB8AC3E}">
        <p14:creationId xmlns:p14="http://schemas.microsoft.com/office/powerpoint/2010/main" val="406577906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Need for visualization"/>
          <p:cNvSpPr txBox="1">
            <a:spLocks noGrp="1"/>
          </p:cNvSpPr>
          <p:nvPr>
            <p:ph type="title"/>
          </p:nvPr>
        </p:nvSpPr>
        <p:spPr>
          <a:prstGeom prst="rect">
            <a:avLst/>
          </a:prstGeom>
        </p:spPr>
        <p:txBody>
          <a:bodyPr/>
          <a:lstStyle/>
          <a:p>
            <a:r>
              <a:t>Need for visualization</a:t>
            </a:r>
          </a:p>
        </p:txBody>
      </p:sp>
      <p:sp>
        <p:nvSpPr>
          <p:cNvPr id="132" name="To a large extent data visualization is necessitated by two aspects of human mind…"/>
          <p:cNvSpPr txBox="1">
            <a:spLocks noGrp="1"/>
          </p:cNvSpPr>
          <p:nvPr>
            <p:ph type="body" idx="1"/>
          </p:nvPr>
        </p:nvSpPr>
        <p:spPr>
          <a:prstGeom prst="rect">
            <a:avLst/>
          </a:prstGeom>
        </p:spPr>
        <p:txBody>
          <a:bodyPr/>
          <a:lstStyle/>
          <a:p>
            <a:pPr>
              <a:buFont typeface="Arial" panose="020B0604020202020204" pitchFamily="34" charset="0"/>
              <a:buChar char="•"/>
            </a:pPr>
            <a:r>
              <a:rPr dirty="0"/>
              <a:t>To a large extent data visualization is necessitated by two aspects of human mind</a:t>
            </a:r>
          </a:p>
          <a:p>
            <a:pPr lvl="1">
              <a:buFont typeface="Arial" panose="020B0604020202020204" pitchFamily="34" charset="0"/>
              <a:buChar char="•"/>
            </a:pPr>
            <a:r>
              <a:rPr dirty="0"/>
              <a:t>Humans are good at pattern recognition in images</a:t>
            </a:r>
          </a:p>
          <a:p>
            <a:pPr lvl="1">
              <a:buFont typeface="Arial" panose="020B0604020202020204" pitchFamily="34" charset="0"/>
              <a:buChar char="•"/>
            </a:pPr>
            <a:r>
              <a:rPr dirty="0"/>
              <a:t>Humans </a:t>
            </a:r>
            <a:r>
              <a:rPr lang="en-US" dirty="0"/>
              <a:t>have a</a:t>
            </a:r>
            <a:r>
              <a:rPr dirty="0"/>
              <a:t> limited capacity to process information</a:t>
            </a:r>
          </a:p>
        </p:txBody>
      </p:sp>
    </p:spTree>
    <p:extLst>
      <p:ext uri="{BB962C8B-B14F-4D97-AF65-F5344CB8AC3E}">
        <p14:creationId xmlns:p14="http://schemas.microsoft.com/office/powerpoint/2010/main" val="193785036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E151C6-3B7E-7844-9FB1-AACC66B68047}"/>
              </a:ext>
            </a:extLst>
          </p:cNvPr>
          <p:cNvSpPr>
            <a:spLocks noGrp="1"/>
          </p:cNvSpPr>
          <p:nvPr>
            <p:ph type="sldNum" sz="quarter" idx="12"/>
          </p:nvPr>
        </p:nvSpPr>
        <p:spPr/>
        <p:txBody>
          <a:bodyPr/>
          <a:lstStyle/>
          <a:p>
            <a:pPr>
              <a:defRPr>
                <a:effectLst/>
              </a:defRPr>
            </a:pPr>
            <a:fld id="{86CB4B4D-7CA3-9044-876B-883B54F8677D}" type="slidenum">
              <a:rPr lang="en-US" smtClean="0"/>
              <a:t>4</a:t>
            </a:fld>
            <a:endParaRPr lang="en-US"/>
          </a:p>
        </p:txBody>
      </p:sp>
      <p:sp>
        <p:nvSpPr>
          <p:cNvPr id="5" name="Rectangle 4">
            <a:extLst>
              <a:ext uri="{FF2B5EF4-FFF2-40B4-BE49-F238E27FC236}">
                <a16:creationId xmlns:a16="http://schemas.microsoft.com/office/drawing/2014/main" id="{082C8AE5-225C-0F4C-AAF1-142BF6610130}"/>
              </a:ext>
            </a:extLst>
          </p:cNvPr>
          <p:cNvSpPr/>
          <p:nvPr/>
        </p:nvSpPr>
        <p:spPr>
          <a:xfrm>
            <a:off x="8775680" y="5908021"/>
            <a:ext cx="3416320" cy="253916"/>
          </a:xfrm>
          <a:prstGeom prst="rect">
            <a:avLst/>
          </a:prstGeom>
        </p:spPr>
        <p:txBody>
          <a:bodyPr wrap="none">
            <a:spAutoFit/>
          </a:bodyPr>
          <a:lstStyle/>
          <a:p>
            <a:r>
              <a:rPr lang="en-US" sz="1050" dirty="0"/>
              <a:t>https://</a:t>
            </a:r>
            <a:r>
              <a:rPr lang="en-US" sz="1050" dirty="0" err="1"/>
              <a:t>www.flickr.com</a:t>
            </a:r>
            <a:r>
              <a:rPr lang="en-US" sz="1050" dirty="0"/>
              <a:t>/photos/</a:t>
            </a:r>
            <a:r>
              <a:rPr lang="en-US" sz="1050" dirty="0" err="1"/>
              <a:t>prwphotos</a:t>
            </a:r>
            <a:r>
              <a:rPr lang="en-US" sz="1050" dirty="0"/>
              <a:t>/4779121878/</a:t>
            </a:r>
          </a:p>
        </p:txBody>
      </p:sp>
      <p:pic>
        <p:nvPicPr>
          <p:cNvPr id="9" name="Picture 8" descr="A group of clouds in the sky&#10;&#10;Description automatically generated">
            <a:extLst>
              <a:ext uri="{FF2B5EF4-FFF2-40B4-BE49-F238E27FC236}">
                <a16:creationId xmlns:a16="http://schemas.microsoft.com/office/drawing/2014/main" id="{CEDA7BD4-7AB5-8443-86F6-ABB1B442E326}"/>
              </a:ext>
            </a:extLst>
          </p:cNvPr>
          <p:cNvPicPr>
            <a:picLocks noChangeAspect="1"/>
          </p:cNvPicPr>
          <p:nvPr/>
        </p:nvPicPr>
        <p:blipFill>
          <a:blip r:embed="rId2"/>
          <a:stretch>
            <a:fillRect/>
          </a:stretch>
        </p:blipFill>
        <p:spPr>
          <a:xfrm>
            <a:off x="3548528" y="747361"/>
            <a:ext cx="4273568" cy="5355399"/>
          </a:xfrm>
          <a:prstGeom prst="rect">
            <a:avLst/>
          </a:prstGeom>
        </p:spPr>
      </p:pic>
    </p:spTree>
    <p:extLst>
      <p:ext uri="{BB962C8B-B14F-4D97-AF65-F5344CB8AC3E}">
        <p14:creationId xmlns:p14="http://schemas.microsoft.com/office/powerpoint/2010/main" val="3273029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62657B-759F-144C-A8CB-CF94883328DA}"/>
              </a:ext>
            </a:extLst>
          </p:cNvPr>
          <p:cNvSpPr>
            <a:spLocks noGrp="1"/>
          </p:cNvSpPr>
          <p:nvPr>
            <p:ph type="body" idx="1"/>
          </p:nvPr>
        </p:nvSpPr>
        <p:spPr/>
        <p:txBody>
          <a:bodyPr/>
          <a:lstStyle/>
          <a:p>
            <a:pPr>
              <a:buFont typeface="Arial" panose="020B0604020202020204" pitchFamily="34" charset="0"/>
              <a:buChar char="•"/>
            </a:pPr>
            <a:r>
              <a:rPr lang="en-US" dirty="0"/>
              <a:t>What do you see in the clouds? </a:t>
            </a:r>
          </a:p>
          <a:p>
            <a:pPr marL="457200" lvl="1" indent="0">
              <a:buNone/>
            </a:pPr>
            <a:r>
              <a:rPr lang="en-US" dirty="0"/>
              <a:t>	1) Elephant</a:t>
            </a:r>
          </a:p>
          <a:p>
            <a:pPr lvl="1"/>
            <a:r>
              <a:rPr lang="en-US" dirty="0"/>
              <a:t>  2) Monkey</a:t>
            </a:r>
          </a:p>
          <a:p>
            <a:pPr lvl="1"/>
            <a:r>
              <a:rPr lang="en-US" dirty="0"/>
              <a:t>  3) Nothing</a:t>
            </a:r>
          </a:p>
          <a:p>
            <a:endParaRPr lang="en-US" dirty="0"/>
          </a:p>
        </p:txBody>
      </p:sp>
      <p:sp>
        <p:nvSpPr>
          <p:cNvPr id="2" name="Slide Number Placeholder 1">
            <a:extLst>
              <a:ext uri="{FF2B5EF4-FFF2-40B4-BE49-F238E27FC236}">
                <a16:creationId xmlns:a16="http://schemas.microsoft.com/office/drawing/2014/main" id="{F24B878C-9BD8-CF4C-8D8D-90B3E6E5F2D3}"/>
              </a:ext>
            </a:extLst>
          </p:cNvPr>
          <p:cNvSpPr>
            <a:spLocks noGrp="1"/>
          </p:cNvSpPr>
          <p:nvPr>
            <p:ph type="sldNum" sz="quarter" idx="2"/>
          </p:nvPr>
        </p:nvSpPr>
        <p:spPr/>
        <p:txBody>
          <a:bodyPr/>
          <a:lstStyle/>
          <a:p>
            <a:fld id="{800D448A-D197-7F4A-8E84-3B67A649E247}" type="slidenum">
              <a:rPr lang="en-US" smtClean="0"/>
              <a:t>5</a:t>
            </a:fld>
            <a:endParaRPr lang="en-US"/>
          </a:p>
        </p:txBody>
      </p:sp>
      <p:sp>
        <p:nvSpPr>
          <p:cNvPr id="3" name="Footer Placeholder 2">
            <a:extLst>
              <a:ext uri="{FF2B5EF4-FFF2-40B4-BE49-F238E27FC236}">
                <a16:creationId xmlns:a16="http://schemas.microsoft.com/office/drawing/2014/main" id="{A2C4B752-12EC-1A46-858A-3D2BD0E8DDDB}"/>
              </a:ext>
            </a:extLst>
          </p:cNvPr>
          <p:cNvSpPr>
            <a:spLocks noGrp="1"/>
          </p:cNvSpPr>
          <p:nvPr>
            <p:ph type="ftr" sz="quarter" idx="4294967295"/>
          </p:nvPr>
        </p:nvSpPr>
        <p:spPr>
          <a:xfrm>
            <a:off x="0" y="6356350"/>
            <a:ext cx="10972800" cy="365125"/>
          </a:xfrm>
        </p:spPr>
        <p:txBody>
          <a:bodyPr/>
          <a:lstStyle/>
          <a:p>
            <a:r>
              <a:rPr lang="en-US"/>
              <a:t>The University of Texas at San Antonio, One UTSA Circle, San Antonio, TX 78249</a:t>
            </a:r>
            <a:endParaRPr lang="en-US" dirty="0"/>
          </a:p>
        </p:txBody>
      </p:sp>
    </p:spTree>
    <p:extLst>
      <p:ext uri="{BB962C8B-B14F-4D97-AF65-F5344CB8AC3E}">
        <p14:creationId xmlns:p14="http://schemas.microsoft.com/office/powerpoint/2010/main" val="50711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774342-47A4-F04A-864B-9D8D274972FB}"/>
              </a:ext>
            </a:extLst>
          </p:cNvPr>
          <p:cNvSpPr>
            <a:spLocks noGrp="1"/>
          </p:cNvSpPr>
          <p:nvPr>
            <p:ph type="sldNum" sz="quarter" idx="12"/>
          </p:nvPr>
        </p:nvSpPr>
        <p:spPr/>
        <p:txBody>
          <a:bodyPr/>
          <a:lstStyle/>
          <a:p>
            <a:fld id="{800D448A-D197-7F4A-8E84-3B67A649E247}" type="slidenum">
              <a:rPr lang="en-US" smtClean="0"/>
              <a:t>6</a:t>
            </a:fld>
            <a:endParaRPr lang="en-US"/>
          </a:p>
        </p:txBody>
      </p:sp>
      <p:sp>
        <p:nvSpPr>
          <p:cNvPr id="3" name="Footer Placeholder 2">
            <a:extLst>
              <a:ext uri="{FF2B5EF4-FFF2-40B4-BE49-F238E27FC236}">
                <a16:creationId xmlns:a16="http://schemas.microsoft.com/office/drawing/2014/main" id="{D2C57BB6-115D-F644-9423-34D5FDBE0FF9}"/>
              </a:ext>
            </a:extLst>
          </p:cNvPr>
          <p:cNvSpPr>
            <a:spLocks noGrp="1"/>
          </p:cNvSpPr>
          <p:nvPr>
            <p:ph type="ftr" sz="quarter" idx="3"/>
          </p:nvPr>
        </p:nvSpPr>
        <p:spPr/>
        <p:txBody>
          <a:bodyPr/>
          <a:lstStyle/>
          <a:p>
            <a:r>
              <a:rPr lang="en-US"/>
              <a:t>The University of Texas at San Antonio, One UTSA Circle, San Antonio, TX 78249</a:t>
            </a:r>
            <a:endParaRPr lang="en-US" dirty="0"/>
          </a:p>
        </p:txBody>
      </p:sp>
      <p:sp>
        <p:nvSpPr>
          <p:cNvPr id="4" name="Title 3">
            <a:extLst>
              <a:ext uri="{FF2B5EF4-FFF2-40B4-BE49-F238E27FC236}">
                <a16:creationId xmlns:a16="http://schemas.microsoft.com/office/drawing/2014/main" id="{304752AA-9D71-5D4E-9208-B4CB23AC0319}"/>
              </a:ext>
            </a:extLst>
          </p:cNvPr>
          <p:cNvSpPr>
            <a:spLocks noGrp="1"/>
          </p:cNvSpPr>
          <p:nvPr>
            <p:ph type="title"/>
          </p:nvPr>
        </p:nvSpPr>
        <p:spPr>
          <a:xfrm>
            <a:off x="270933" y="622378"/>
            <a:ext cx="11650133" cy="620013"/>
          </a:xfrm>
        </p:spPr>
        <p:txBody>
          <a:bodyPr>
            <a:normAutofit/>
          </a:bodyPr>
          <a:lstStyle/>
          <a:p>
            <a:r>
              <a:rPr lang="en-US" sz="3200" dirty="0"/>
              <a:t>Now do you see any pattern?</a:t>
            </a:r>
          </a:p>
        </p:txBody>
      </p:sp>
      <p:pic>
        <p:nvPicPr>
          <p:cNvPr id="6" name="Picture 5" descr="A close up of text on a white background&#10;&#10;Description automatically generated">
            <a:extLst>
              <a:ext uri="{FF2B5EF4-FFF2-40B4-BE49-F238E27FC236}">
                <a16:creationId xmlns:a16="http://schemas.microsoft.com/office/drawing/2014/main" id="{B9BF5972-B824-BF42-9651-44C133C12B6F}"/>
              </a:ext>
            </a:extLst>
          </p:cNvPr>
          <p:cNvPicPr>
            <a:picLocks noChangeAspect="1"/>
          </p:cNvPicPr>
          <p:nvPr/>
        </p:nvPicPr>
        <p:blipFill>
          <a:blip r:embed="rId2"/>
          <a:stretch>
            <a:fillRect/>
          </a:stretch>
        </p:blipFill>
        <p:spPr>
          <a:xfrm>
            <a:off x="1083365" y="1346313"/>
            <a:ext cx="9829800" cy="4676656"/>
          </a:xfrm>
          <a:prstGeom prst="rect">
            <a:avLst/>
          </a:prstGeom>
        </p:spPr>
      </p:pic>
    </p:spTree>
    <p:extLst>
      <p:ext uri="{BB962C8B-B14F-4D97-AF65-F5344CB8AC3E}">
        <p14:creationId xmlns:p14="http://schemas.microsoft.com/office/powerpoint/2010/main" val="3384399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EED354-2C26-4240-BACD-B3ADD3684F51}"/>
              </a:ext>
            </a:extLst>
          </p:cNvPr>
          <p:cNvSpPr>
            <a:spLocks noGrp="1"/>
          </p:cNvSpPr>
          <p:nvPr>
            <p:ph type="sldNum" sz="quarter" idx="12"/>
          </p:nvPr>
        </p:nvSpPr>
        <p:spPr/>
        <p:txBody>
          <a:bodyPr/>
          <a:lstStyle/>
          <a:p>
            <a:fld id="{800D448A-D197-7F4A-8E84-3B67A649E247}" type="slidenum">
              <a:rPr lang="en-US" smtClean="0"/>
              <a:t>7</a:t>
            </a:fld>
            <a:endParaRPr lang="en-US"/>
          </a:p>
        </p:txBody>
      </p:sp>
      <p:sp>
        <p:nvSpPr>
          <p:cNvPr id="3" name="Footer Placeholder 2">
            <a:extLst>
              <a:ext uri="{FF2B5EF4-FFF2-40B4-BE49-F238E27FC236}">
                <a16:creationId xmlns:a16="http://schemas.microsoft.com/office/drawing/2014/main" id="{6E666986-BE73-D342-BD9A-E5185CB9389B}"/>
              </a:ext>
            </a:extLst>
          </p:cNvPr>
          <p:cNvSpPr>
            <a:spLocks noGrp="1"/>
          </p:cNvSpPr>
          <p:nvPr>
            <p:ph type="ftr" sz="quarter" idx="3"/>
          </p:nvPr>
        </p:nvSpPr>
        <p:spPr/>
        <p:txBody>
          <a:bodyPr/>
          <a:lstStyle/>
          <a:p>
            <a:r>
              <a:rPr lang="en-US"/>
              <a:t>The University of Texas at San Antonio, One UTSA Circle, San Antonio, TX 78249</a:t>
            </a:r>
            <a:endParaRPr lang="en-US" dirty="0"/>
          </a:p>
        </p:txBody>
      </p:sp>
      <p:pic>
        <p:nvPicPr>
          <p:cNvPr id="5" name="Picture 4" descr="A screenshot of a computer&#10;&#10;Description automatically generated">
            <a:extLst>
              <a:ext uri="{FF2B5EF4-FFF2-40B4-BE49-F238E27FC236}">
                <a16:creationId xmlns:a16="http://schemas.microsoft.com/office/drawing/2014/main" id="{7F636E1D-873C-4444-8D08-D4DAB7E05E8C}"/>
              </a:ext>
            </a:extLst>
          </p:cNvPr>
          <p:cNvPicPr>
            <a:picLocks noChangeAspect="1"/>
          </p:cNvPicPr>
          <p:nvPr/>
        </p:nvPicPr>
        <p:blipFill>
          <a:blip r:embed="rId2"/>
          <a:stretch>
            <a:fillRect/>
          </a:stretch>
        </p:blipFill>
        <p:spPr>
          <a:xfrm>
            <a:off x="2570842" y="687211"/>
            <a:ext cx="7050315" cy="5483578"/>
          </a:xfrm>
          <a:prstGeom prst="rect">
            <a:avLst/>
          </a:prstGeom>
        </p:spPr>
      </p:pic>
    </p:spTree>
    <p:extLst>
      <p:ext uri="{BB962C8B-B14F-4D97-AF65-F5344CB8AC3E}">
        <p14:creationId xmlns:p14="http://schemas.microsoft.com/office/powerpoint/2010/main" val="3288268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02B1AB3-394D-5140-9BAB-3F775B8AF6A8}"/>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E7FAF231-7E0B-784E-BD75-384BD1A4B156}"/>
              </a:ext>
            </a:extLst>
          </p:cNvPr>
          <p:cNvSpPr>
            <a:spLocks noGrp="1"/>
          </p:cNvSpPr>
          <p:nvPr>
            <p:ph type="sldNum" sz="quarter" idx="4294967295"/>
          </p:nvPr>
        </p:nvSpPr>
        <p:spPr>
          <a:xfrm>
            <a:off x="9347200" y="6356350"/>
            <a:ext cx="2844800" cy="365125"/>
          </a:xfrm>
        </p:spPr>
        <p:txBody>
          <a:bodyPr/>
          <a:lstStyle/>
          <a:p>
            <a:fld id="{800D448A-D197-7F4A-8E84-3B67A649E247}" type="slidenum">
              <a:rPr lang="en-US" smtClean="0"/>
              <a:t>8</a:t>
            </a:fld>
            <a:endParaRPr lang="en-US"/>
          </a:p>
        </p:txBody>
      </p:sp>
      <p:sp>
        <p:nvSpPr>
          <p:cNvPr id="3" name="Footer Placeholder 2">
            <a:extLst>
              <a:ext uri="{FF2B5EF4-FFF2-40B4-BE49-F238E27FC236}">
                <a16:creationId xmlns:a16="http://schemas.microsoft.com/office/drawing/2014/main" id="{67A4AB94-1EEE-5143-9B29-F58E020278EC}"/>
              </a:ext>
            </a:extLst>
          </p:cNvPr>
          <p:cNvSpPr>
            <a:spLocks noGrp="1"/>
          </p:cNvSpPr>
          <p:nvPr>
            <p:ph type="ftr" sz="quarter" idx="4294967295"/>
          </p:nvPr>
        </p:nvSpPr>
        <p:spPr>
          <a:xfrm>
            <a:off x="0" y="6356350"/>
            <a:ext cx="10972800" cy="365125"/>
          </a:xfrm>
        </p:spPr>
        <p:txBody>
          <a:bodyPr/>
          <a:lstStyle/>
          <a:p>
            <a:r>
              <a:rPr lang="en-US"/>
              <a:t>The University of Texas at San Antonio, One UTSA Circle, San Antonio, TX 78249</a:t>
            </a:r>
            <a:endParaRPr lang="en-US" dirty="0"/>
          </a:p>
        </p:txBody>
      </p:sp>
      <p:pic>
        <p:nvPicPr>
          <p:cNvPr id="5" name="Picture 4">
            <a:extLst>
              <a:ext uri="{FF2B5EF4-FFF2-40B4-BE49-F238E27FC236}">
                <a16:creationId xmlns:a16="http://schemas.microsoft.com/office/drawing/2014/main" id="{E67F63D8-48A8-BD46-BCEC-F5A060D1B8B8}"/>
              </a:ext>
            </a:extLst>
          </p:cNvPr>
          <p:cNvPicPr>
            <a:picLocks noChangeAspect="1"/>
          </p:cNvPicPr>
          <p:nvPr/>
        </p:nvPicPr>
        <p:blipFill>
          <a:blip r:embed="rId2"/>
          <a:stretch>
            <a:fillRect/>
          </a:stretch>
        </p:blipFill>
        <p:spPr>
          <a:xfrm>
            <a:off x="1589646" y="0"/>
            <a:ext cx="8862046" cy="6847945"/>
          </a:xfrm>
          <a:prstGeom prst="rect">
            <a:avLst/>
          </a:prstGeom>
        </p:spPr>
      </p:pic>
    </p:spTree>
    <p:extLst>
      <p:ext uri="{BB962C8B-B14F-4D97-AF65-F5344CB8AC3E}">
        <p14:creationId xmlns:p14="http://schemas.microsoft.com/office/powerpoint/2010/main" val="2014520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pasted-image.png"/>
          <p:cNvGrpSpPr/>
          <p:nvPr/>
        </p:nvGrpSpPr>
        <p:grpSpPr>
          <a:xfrm>
            <a:off x="1581436" y="1483341"/>
            <a:ext cx="9029129" cy="3909177"/>
            <a:chOff x="0" y="0"/>
            <a:chExt cx="12841426" cy="5559716"/>
          </a:xfrm>
        </p:grpSpPr>
        <p:pic>
          <p:nvPicPr>
            <p:cNvPr id="135" name="pasted-image.png" descr="pasted-image.png"/>
            <p:cNvPicPr>
              <a:picLocks noChangeAspect="1"/>
            </p:cNvPicPr>
            <p:nvPr/>
          </p:nvPicPr>
          <p:blipFill>
            <a:blip r:embed="rId2"/>
            <a:stretch>
              <a:fillRect/>
            </a:stretch>
          </p:blipFill>
          <p:spPr>
            <a:xfrm>
              <a:off x="190500" y="190500"/>
              <a:ext cx="12460427" cy="5153317"/>
            </a:xfrm>
            <a:prstGeom prst="rect">
              <a:avLst/>
            </a:prstGeom>
            <a:ln>
              <a:noFill/>
            </a:ln>
            <a:effectLst/>
          </p:spPr>
        </p:pic>
        <p:pic>
          <p:nvPicPr>
            <p:cNvPr id="134" name="pasted-image.png" descr="pasted-image.png"/>
            <p:cNvPicPr>
              <a:picLocks/>
            </p:cNvPicPr>
            <p:nvPr/>
          </p:nvPicPr>
          <p:blipFill>
            <a:blip r:embed="rId3"/>
            <a:stretch>
              <a:fillRect/>
            </a:stretch>
          </p:blipFill>
          <p:spPr>
            <a:xfrm>
              <a:off x="0" y="0"/>
              <a:ext cx="12841427" cy="5559717"/>
            </a:xfrm>
            <a:prstGeom prst="rect">
              <a:avLst/>
            </a:prstGeom>
            <a:effectLst/>
          </p:spPr>
        </p:pic>
      </p:grpSp>
    </p:spTree>
    <p:extLst>
      <p:ext uri="{BB962C8B-B14F-4D97-AF65-F5344CB8AC3E}">
        <p14:creationId xmlns:p14="http://schemas.microsoft.com/office/powerpoint/2010/main" val="2856534418"/>
      </p:ext>
    </p:extLst>
  </p:cSld>
  <p:clrMapOvr>
    <a:masterClrMapping/>
  </p:clrMapOvr>
</p:sld>
</file>

<file path=ppt/theme/theme1.xml><?xml version="1.0" encoding="utf-8"?>
<a:theme xmlns:a="http://schemas.openxmlformats.org/drawingml/2006/main" name="Office Theme">
  <a:themeElements>
    <a:clrScheme name="UTSA">
      <a:dk1>
        <a:srgbClr val="002244"/>
      </a:dk1>
      <a:lt1>
        <a:sysClr val="window" lastClr="FFFFFF"/>
      </a:lt1>
      <a:dk2>
        <a:srgbClr val="002244"/>
      </a:dk2>
      <a:lt2>
        <a:srgbClr val="D5D2CA"/>
      </a:lt2>
      <a:accent1>
        <a:srgbClr val="F26000"/>
      </a:accent1>
      <a:accent2>
        <a:srgbClr val="F3EC7A"/>
      </a:accent2>
      <a:accent3>
        <a:srgbClr val="A4B7B8"/>
      </a:accent3>
      <a:accent4>
        <a:srgbClr val="ABC785"/>
      </a:accent4>
      <a:accent5>
        <a:srgbClr val="156570"/>
      </a:accent5>
      <a:accent6>
        <a:srgbClr val="9DBCB0"/>
      </a:accent6>
      <a:hlink>
        <a:srgbClr val="F26000"/>
      </a:hlink>
      <a:folHlink>
        <a:srgbClr val="F2A26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_EE_presentation-template_16x9" id="{B209C7E5-1E29-8B4C-A384-543E3232ACD4}" vid="{B9B3796D-C13A-B54B-80F6-507B7843C3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329F619BF3F44A9372EA4393708BFF" ma:contentTypeVersion="10" ma:contentTypeDescription="Create a new document." ma:contentTypeScope="" ma:versionID="939baccfd92605925360e64c8c683992">
  <xsd:schema xmlns:xsd="http://www.w3.org/2001/XMLSchema" xmlns:xs="http://www.w3.org/2001/XMLSchema" xmlns:p="http://schemas.microsoft.com/office/2006/metadata/properties" xmlns:ns2="9e08ca3d-02e5-49e5-ac3f-ddf65e9d53cb" xmlns:ns3="ea33289b-e463-45d0-b152-6ca9771e771e" xmlns:ns4="e99ea873-ec20-48cf-a309-84fee3f36cab" targetNamespace="http://schemas.microsoft.com/office/2006/metadata/properties" ma:root="true" ma:fieldsID="35154622c03efc41dc6b9da2cada633a" ns2:_="" ns3:_="" ns4:_="">
    <xsd:import namespace="9e08ca3d-02e5-49e5-ac3f-ddf65e9d53cb"/>
    <xsd:import namespace="ea33289b-e463-45d0-b152-6ca9771e771e"/>
    <xsd:import namespace="e99ea873-ec20-48cf-a309-84fee3f36ca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08ca3d-02e5-49e5-ac3f-ddf65e9d53c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ea33289b-e463-45d0-b152-6ca9771e771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2" nillable="true" ma:displayName="Sharing Hint Hash" ma:internalName="SharingHintHash" ma:readOnly="true">
      <xsd:simpleType>
        <xsd:restriction base="dms:Text"/>
      </xsd:simple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99ea873-ec20-48cf-a309-84fee3f36cab"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9e08ca3d-02e5-49e5-ac3f-ddf65e9d53cb">NYC5UXAAA45M-5-55</_dlc_DocId>
    <_dlc_DocIdUrl xmlns="9e08ca3d-02e5-49e5-ac3f-ddf65e9d53cb">
      <Url>https://utsacloud.sharepoint.com/sites/vper/branding/_layouts/15/DocIdRedir.aspx?ID=NYC5UXAAA45M-5-55</Url>
      <Description>NYC5UXAAA45M-5-55</Description>
    </_dlc_DocIdUrl>
    <SharedWithUsers xmlns="ea33289b-e463-45d0-b152-6ca9771e771e">
      <UserInfo>
        <DisplayName>Kevin McCollom</DisplayName>
        <AccountId>297</AccountId>
        <AccountType/>
      </UserInfo>
      <UserInfo>
        <DisplayName>Deborah Silliman</DisplayName>
        <AccountId>516</AccountId>
        <AccountType/>
      </UserInfo>
      <UserInfo>
        <DisplayName>Kayla Larsen</DisplayName>
        <AccountId>669</AccountId>
        <AccountType/>
      </UserInfo>
      <UserInfo>
        <DisplayName>Oyinkansola Adeoye</DisplayName>
        <AccountId>1196</AccountId>
        <AccountType/>
      </UserInfo>
      <UserInfo>
        <DisplayName>Cerise Edmonds</DisplayName>
        <AccountId>732</AccountId>
        <AccountType/>
      </UserInfo>
      <UserInfo>
        <DisplayName>Raitza Garcia</DisplayName>
        <AccountId>1478</AccountId>
        <AccountType/>
      </UserInfo>
      <UserInfo>
        <DisplayName>Liliana Gomez</DisplayName>
        <AccountId>201</AccountId>
        <AccountType/>
      </UserInfo>
      <UserInfo>
        <DisplayName>Rebecca Palomo</DisplayName>
        <AccountId>2020</AccountId>
        <AccountType/>
      </UserInfo>
      <UserInfo>
        <DisplayName>Herbert Ganey</DisplayName>
        <AccountId>2047</AccountId>
        <AccountType/>
      </UserInfo>
      <UserInfo>
        <DisplayName>Biran Jallow</DisplayName>
        <AccountId>2242</AccountId>
        <AccountType/>
      </UserInfo>
      <UserInfo>
        <DisplayName>Jennifer Evetts</DisplayName>
        <AccountId>2244</AccountId>
        <AccountType/>
      </UserInfo>
      <UserInfo>
        <DisplayName>Daniela Sanchez</DisplayName>
        <AccountId>2305</AccountId>
        <AccountType/>
      </UserInfo>
      <UserInfo>
        <DisplayName>David Nguyen</DisplayName>
        <AccountId>2065</AccountId>
        <AccountType/>
      </UserInfo>
      <UserInfo>
        <DisplayName>Ana Alvarez</DisplayName>
        <AccountId>812</AccountId>
        <AccountType/>
      </UserInfo>
      <UserInfo>
        <DisplayName>Liz Rockstroh</DisplayName>
        <AccountId>1900</AccountId>
        <AccountType/>
      </UserInfo>
    </SharedWithUsers>
    <LastSharedByUser xmlns="ea33289b-e463-45d0-b152-6ca9771e771e">oyinkansola.adeoye@utsa.edu</LastSharedByUser>
    <LastSharedByTime xmlns="ea33289b-e463-45d0-b152-6ca9771e771e">2016-04-27T03:47:28+00:00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362C4AD-04DD-4406-A155-0D570CA669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08ca3d-02e5-49e5-ac3f-ddf65e9d53cb"/>
    <ds:schemaRef ds:uri="ea33289b-e463-45d0-b152-6ca9771e771e"/>
    <ds:schemaRef ds:uri="e99ea873-ec20-48cf-a309-84fee3f36c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050EF4-0C88-4619-B3BE-F222C61E7F29}">
  <ds:schemaRefs>
    <ds:schemaRef ds:uri="http://www.w3.org/XML/1998/namespace"/>
    <ds:schemaRef ds:uri="http://schemas.openxmlformats.org/package/2006/metadata/core-properties"/>
    <ds:schemaRef ds:uri="9e08ca3d-02e5-49e5-ac3f-ddf65e9d53cb"/>
    <ds:schemaRef ds:uri="http://schemas.microsoft.com/office/2006/documentManagement/types"/>
    <ds:schemaRef ds:uri="http://purl.org/dc/dcmitype/"/>
    <ds:schemaRef ds:uri="ea33289b-e463-45d0-b152-6ca9771e771e"/>
    <ds:schemaRef ds:uri="http://purl.org/dc/elements/1.1/"/>
    <ds:schemaRef ds:uri="http://purl.org/dc/terms/"/>
    <ds:schemaRef ds:uri="http://schemas.microsoft.com/office/infopath/2007/PartnerControls"/>
    <ds:schemaRef ds:uri="e99ea873-ec20-48cf-a309-84fee3f36cab"/>
    <ds:schemaRef ds:uri="http://schemas.microsoft.com/office/2006/metadata/properties"/>
  </ds:schemaRefs>
</ds:datastoreItem>
</file>

<file path=customXml/itemProps3.xml><?xml version="1.0" encoding="utf-8"?>
<ds:datastoreItem xmlns:ds="http://schemas.openxmlformats.org/officeDocument/2006/customXml" ds:itemID="{60978E03-AC80-468F-92C7-DE81D3A2F261}">
  <ds:schemaRefs>
    <ds:schemaRef ds:uri="http://schemas.microsoft.com/sharepoint/v3/contenttype/forms"/>
  </ds:schemaRefs>
</ds:datastoreItem>
</file>

<file path=customXml/itemProps4.xml><?xml version="1.0" encoding="utf-8"?>
<ds:datastoreItem xmlns:ds="http://schemas.openxmlformats.org/officeDocument/2006/customXml" ds:itemID="{773301F5-3D44-4DDC-90B3-43B57C2BE36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1390</TotalTime>
  <Words>424</Words>
  <Application>Microsoft Macintosh PowerPoint</Application>
  <PresentationFormat>Widescreen</PresentationFormat>
  <Paragraphs>44</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vt:lpstr>
      <vt:lpstr>Calibri</vt:lpstr>
      <vt:lpstr>Helvetica</vt:lpstr>
      <vt:lpstr>Helvetica Neue</vt:lpstr>
      <vt:lpstr>Office Theme</vt:lpstr>
      <vt:lpstr>Fundamentals of Data Visualization</vt:lpstr>
      <vt:lpstr>PowerPoint Presentation</vt:lpstr>
      <vt:lpstr>Need for visualization</vt:lpstr>
      <vt:lpstr>PowerPoint Presentation</vt:lpstr>
      <vt:lpstr>PowerPoint Presentation</vt:lpstr>
      <vt:lpstr>Now do you see any pattern?</vt:lpstr>
      <vt:lpstr>PowerPoint Presentation</vt:lpstr>
      <vt:lpstr>PowerPoint Presentation</vt:lpstr>
      <vt:lpstr>PowerPoint Presentation</vt:lpstr>
      <vt:lpstr>Customer segmentation</vt:lpstr>
      <vt:lpstr>PowerPoint Presentation</vt:lpstr>
      <vt:lpstr>PowerPoint Presentation</vt:lpstr>
      <vt:lpstr>PowerPoint Presentation</vt:lpstr>
      <vt:lpstr>TED Talk on Visualization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dc:creator>Ashwin Malshe</dc:creator>
  <cp:lastModifiedBy>Ashwin Malshe</cp:lastModifiedBy>
  <cp:revision>9</cp:revision>
  <dcterms:created xsi:type="dcterms:W3CDTF">2020-04-07T23:36:56Z</dcterms:created>
  <dcterms:modified xsi:type="dcterms:W3CDTF">2020-09-15T18:09:19Z</dcterms:modified>
</cp:coreProperties>
</file>